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Arimo" panose="020B0604020202020204" charset="0"/>
      <p:regular r:id="rId26"/>
    </p:embeddedFont>
    <p:embeddedFont>
      <p:font typeface="DM Sans" pitchFamily="2" charset="0"/>
      <p:regular r:id="rId27"/>
    </p:embeddedFont>
    <p:embeddedFont>
      <p:font typeface="DM Sans Bold" charset="0"/>
      <p:regular r:id="rId28"/>
    </p:embeddedFont>
    <p:embeddedFont>
      <p:font typeface="League Spartan" panose="020B0604020202020204" charset="0"/>
      <p:regular r:id="rId29"/>
    </p:embeddedFont>
    <p:embeddedFont>
      <p:font typeface="Montaser Arabic" panose="020B0604020202020204" charset="-78"/>
      <p:regular r:id="rId30"/>
    </p:embeddedFont>
    <p:embeddedFont>
      <p:font typeface="Tomorrow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ULRAHMAN GAMIL MOHAMMED AHMED" userId="788b1435-7f18-41bd-9007-c3d9d6095bc3" providerId="ADAL" clId="{A9471F6A-7B09-458B-9780-44E5F5F2A05F}"/>
    <pc:docChg chg="undo custSel modSld">
      <pc:chgData name="ABDULRAHMAN GAMIL MOHAMMED AHMED" userId="788b1435-7f18-41bd-9007-c3d9d6095bc3" providerId="ADAL" clId="{A9471F6A-7B09-458B-9780-44E5F5F2A05F}" dt="2025-01-11T08:03:24.253" v="5" actId="403"/>
      <pc:docMkLst>
        <pc:docMk/>
      </pc:docMkLst>
      <pc:sldChg chg="modSp mod">
        <pc:chgData name="ABDULRAHMAN GAMIL MOHAMMED AHMED" userId="788b1435-7f18-41bd-9007-c3d9d6095bc3" providerId="ADAL" clId="{A9471F6A-7B09-458B-9780-44E5F5F2A05F}" dt="2025-01-11T08:03:00.901" v="0"/>
        <pc:sldMkLst>
          <pc:docMk/>
          <pc:sldMk cId="0" sldId="256"/>
        </pc:sldMkLst>
        <pc:spChg chg="mod">
          <ac:chgData name="ABDULRAHMAN GAMIL MOHAMMED AHMED" userId="788b1435-7f18-41bd-9007-c3d9d6095bc3" providerId="ADAL" clId="{A9471F6A-7B09-458B-9780-44E5F5F2A05F}" dt="2025-01-11T08:03:00.901" v="0"/>
          <ac:spMkLst>
            <pc:docMk/>
            <pc:sldMk cId="0" sldId="256"/>
            <ac:spMk id="7" creationId="{00000000-0000-0000-0000-000000000000}"/>
          </ac:spMkLst>
        </pc:spChg>
      </pc:sldChg>
      <pc:sldChg chg="modSp mod">
        <pc:chgData name="ABDULRAHMAN GAMIL MOHAMMED AHMED" userId="788b1435-7f18-41bd-9007-c3d9d6095bc3" providerId="ADAL" clId="{A9471F6A-7B09-458B-9780-44E5F5F2A05F}" dt="2025-01-11T08:03:24.253" v="5" actId="403"/>
        <pc:sldMkLst>
          <pc:docMk/>
          <pc:sldMk cId="0" sldId="270"/>
        </pc:sldMkLst>
        <pc:spChg chg="mod">
          <ac:chgData name="ABDULRAHMAN GAMIL MOHAMMED AHMED" userId="788b1435-7f18-41bd-9007-c3d9d6095bc3" providerId="ADAL" clId="{A9471F6A-7B09-458B-9780-44E5F5F2A05F}" dt="2025-01-11T08:03:24.253" v="5" actId="403"/>
          <ac:spMkLst>
            <pc:docMk/>
            <pc:sldMk cId="0" sldId="270"/>
            <ac:spMk id="10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ysc.pythonanywhere.com/challenges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4.sv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071645"/>
            <a:ext cx="19295041" cy="13392898"/>
            <a:chOff x="0" y="0"/>
            <a:chExt cx="25726721" cy="17857197"/>
          </a:xfrm>
        </p:grpSpPr>
        <p:sp>
          <p:nvSpPr>
            <p:cNvPr id="3" name="Freeform 3"/>
            <p:cNvSpPr/>
            <p:nvPr/>
          </p:nvSpPr>
          <p:spPr>
            <a:xfrm>
              <a:off x="0" y="2790926"/>
              <a:ext cx="24548799" cy="13791460"/>
            </a:xfrm>
            <a:custGeom>
              <a:avLst/>
              <a:gdLst/>
              <a:ahLst/>
              <a:cxnLst/>
              <a:rect l="l" t="t" r="r" b="b"/>
              <a:pathLst>
                <a:path w="24548799" h="13791460">
                  <a:moveTo>
                    <a:pt x="0" y="0"/>
                  </a:moveTo>
                  <a:lnTo>
                    <a:pt x="24548799" y="0"/>
                  </a:lnTo>
                  <a:lnTo>
                    <a:pt x="24548799" y="13791460"/>
                  </a:lnTo>
                  <a:lnTo>
                    <a:pt x="0" y="13791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-5400000">
              <a:off x="-1036656" y="1263528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21408397" y="13538874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91096" y="5631109"/>
            <a:ext cx="13705807" cy="172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4"/>
              </a:lnSpc>
            </a:pPr>
            <a:r>
              <a:rPr lang="en-US" sz="331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Unlock Your Potential in Ethical Hacking: Solve CTF Challenges and Become a Cybersecurity Expert</a:t>
            </a:r>
          </a:p>
          <a:p>
            <a:pPr algn="ctr">
              <a:lnSpc>
                <a:spcPts val="4644"/>
              </a:lnSpc>
            </a:pPr>
            <a:endParaRPr lang="en-US" sz="3317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91096" y="7098880"/>
            <a:ext cx="13337485" cy="47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3880"/>
              </a:lnSpc>
            </a:pPr>
            <a:r>
              <a:rPr lang="ar-SA" sz="2800" b="0" i="0" dirty="0">
                <a:solidFill>
                  <a:srgbClr val="FFFFFF"/>
                </a:solidFill>
                <a:effectLst/>
              </a:rPr>
              <a:t>طور مهاراتك في عالم الاختراق: حل تحديات التقاط العلم وارتق بمهاراتك في الامن السيبراني</a:t>
            </a:r>
            <a:endParaRPr lang="ar-EG" sz="2771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  <a:rtl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96388" y="3546731"/>
            <a:ext cx="6295223" cy="1596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78"/>
              </a:lnSpc>
            </a:pPr>
            <a:r>
              <a:rPr lang="en-US" sz="9341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workshop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53326" y="2478300"/>
            <a:ext cx="9687791" cy="70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78"/>
              </a:lnSpc>
            </a:pPr>
            <a:r>
              <a:rPr lang="en-US" sz="4127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CTF ESSENTIALS: LEARN TO HACK</a:t>
            </a:r>
          </a:p>
        </p:txBody>
      </p:sp>
      <p:sp>
        <p:nvSpPr>
          <p:cNvPr id="10" name="Freeform 10"/>
          <p:cNvSpPr/>
          <p:nvPr/>
        </p:nvSpPr>
        <p:spPr>
          <a:xfrm>
            <a:off x="8536129" y="428428"/>
            <a:ext cx="1215742" cy="1273583"/>
          </a:xfrm>
          <a:custGeom>
            <a:avLst/>
            <a:gdLst/>
            <a:ahLst/>
            <a:cxnLst/>
            <a:rect l="l" t="t" r="r" b="b"/>
            <a:pathLst>
              <a:path w="1215742" h="1273583">
                <a:moveTo>
                  <a:pt x="0" y="0"/>
                </a:moveTo>
                <a:lnTo>
                  <a:pt x="1215742" y="0"/>
                </a:lnTo>
                <a:lnTo>
                  <a:pt x="1215742" y="1273583"/>
                </a:lnTo>
                <a:lnTo>
                  <a:pt x="0" y="12735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440430" y="1815695"/>
            <a:ext cx="1407139" cy="411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"/>
              </a:lnSpc>
              <a:spcBef>
                <a:spcPct val="0"/>
              </a:spcBef>
            </a:pPr>
            <a:r>
              <a:rPr lang="en-US" sz="1251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Yemeni Students Community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071645"/>
            <a:ext cx="19295041" cy="13392898"/>
            <a:chOff x="0" y="0"/>
            <a:chExt cx="25726721" cy="17857197"/>
          </a:xfrm>
        </p:grpSpPr>
        <p:sp>
          <p:nvSpPr>
            <p:cNvPr id="3" name="Freeform 3"/>
            <p:cNvSpPr/>
            <p:nvPr/>
          </p:nvSpPr>
          <p:spPr>
            <a:xfrm>
              <a:off x="0" y="2790926"/>
              <a:ext cx="24548799" cy="13791460"/>
            </a:xfrm>
            <a:custGeom>
              <a:avLst/>
              <a:gdLst/>
              <a:ahLst/>
              <a:cxnLst/>
              <a:rect l="l" t="t" r="r" b="b"/>
              <a:pathLst>
                <a:path w="24548799" h="13791460">
                  <a:moveTo>
                    <a:pt x="0" y="0"/>
                  </a:moveTo>
                  <a:lnTo>
                    <a:pt x="24548799" y="0"/>
                  </a:lnTo>
                  <a:lnTo>
                    <a:pt x="24548799" y="13791460"/>
                  </a:lnTo>
                  <a:lnTo>
                    <a:pt x="0" y="13791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-5400000">
              <a:off x="-1036656" y="1263528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21408397" y="13538874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24332" y="3714750"/>
            <a:ext cx="4639337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0"/>
              </a:lnSpc>
            </a:pPr>
            <a:r>
              <a:rPr lang="en-US" sz="15000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Q&amp;A</a:t>
            </a:r>
          </a:p>
        </p:txBody>
      </p:sp>
      <p:sp>
        <p:nvSpPr>
          <p:cNvPr id="7" name="Freeform 7"/>
          <p:cNvSpPr/>
          <p:nvPr/>
        </p:nvSpPr>
        <p:spPr>
          <a:xfrm>
            <a:off x="8536129" y="428428"/>
            <a:ext cx="1215742" cy="1273583"/>
          </a:xfrm>
          <a:custGeom>
            <a:avLst/>
            <a:gdLst/>
            <a:ahLst/>
            <a:cxnLst/>
            <a:rect l="l" t="t" r="r" b="b"/>
            <a:pathLst>
              <a:path w="1215742" h="1273583">
                <a:moveTo>
                  <a:pt x="0" y="0"/>
                </a:moveTo>
                <a:lnTo>
                  <a:pt x="1215742" y="0"/>
                </a:lnTo>
                <a:lnTo>
                  <a:pt x="1215742" y="1273583"/>
                </a:lnTo>
                <a:lnTo>
                  <a:pt x="0" y="12735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440430" y="1815695"/>
            <a:ext cx="1407139" cy="411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"/>
              </a:lnSpc>
              <a:spcBef>
                <a:spcPct val="0"/>
              </a:spcBef>
            </a:pPr>
            <a:r>
              <a:rPr lang="en-US" sz="1251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Yemeni Students Community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071645"/>
            <a:ext cx="19295041" cy="13392898"/>
            <a:chOff x="0" y="0"/>
            <a:chExt cx="25726721" cy="17857197"/>
          </a:xfrm>
        </p:grpSpPr>
        <p:sp>
          <p:nvSpPr>
            <p:cNvPr id="3" name="Freeform 3"/>
            <p:cNvSpPr/>
            <p:nvPr/>
          </p:nvSpPr>
          <p:spPr>
            <a:xfrm>
              <a:off x="0" y="2790926"/>
              <a:ext cx="24548799" cy="13791460"/>
            </a:xfrm>
            <a:custGeom>
              <a:avLst/>
              <a:gdLst/>
              <a:ahLst/>
              <a:cxnLst/>
              <a:rect l="l" t="t" r="r" b="b"/>
              <a:pathLst>
                <a:path w="24548799" h="13791460">
                  <a:moveTo>
                    <a:pt x="0" y="0"/>
                  </a:moveTo>
                  <a:lnTo>
                    <a:pt x="24548799" y="0"/>
                  </a:lnTo>
                  <a:lnTo>
                    <a:pt x="24548799" y="13791460"/>
                  </a:lnTo>
                  <a:lnTo>
                    <a:pt x="0" y="13791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-5400000">
              <a:off x="-1036656" y="1263528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21408397" y="13538874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346899" y="573859"/>
            <a:ext cx="1229257" cy="1571144"/>
            <a:chOff x="0" y="0"/>
            <a:chExt cx="1639010" cy="2094859"/>
          </a:xfrm>
        </p:grpSpPr>
        <p:sp>
          <p:nvSpPr>
            <p:cNvPr id="7" name="Freeform 7"/>
            <p:cNvSpPr/>
            <p:nvPr/>
          </p:nvSpPr>
          <p:spPr>
            <a:xfrm>
              <a:off x="111468" y="0"/>
              <a:ext cx="1416073" cy="1483446"/>
            </a:xfrm>
            <a:custGeom>
              <a:avLst/>
              <a:gdLst/>
              <a:ahLst/>
              <a:cxnLst/>
              <a:rect l="l" t="t" r="r" b="b"/>
              <a:pathLst>
                <a:path w="1416073" h="1483446">
                  <a:moveTo>
                    <a:pt x="0" y="0"/>
                  </a:moveTo>
                  <a:lnTo>
                    <a:pt x="1416074" y="0"/>
                  </a:lnTo>
                  <a:lnTo>
                    <a:pt x="1416074" y="1483446"/>
                  </a:lnTo>
                  <a:lnTo>
                    <a:pt x="0" y="1483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09477"/>
              <a:ext cx="1639010" cy="485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31"/>
                </a:lnSpc>
                <a:spcBef>
                  <a:spcPct val="0"/>
                </a:spcBef>
              </a:pPr>
              <a:r>
                <a:rPr lang="en-US" sz="1093">
                  <a:solidFill>
                    <a:srgbClr val="FFFFFF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Yemeni Students Community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6629291" y="6968329"/>
            <a:ext cx="5029418" cy="2904489"/>
          </a:xfrm>
          <a:custGeom>
            <a:avLst/>
            <a:gdLst/>
            <a:ahLst/>
            <a:cxnLst/>
            <a:rect l="l" t="t" r="r" b="b"/>
            <a:pathLst>
              <a:path w="5029418" h="2904489">
                <a:moveTo>
                  <a:pt x="0" y="0"/>
                </a:moveTo>
                <a:lnTo>
                  <a:pt x="5029418" y="0"/>
                </a:lnTo>
                <a:lnTo>
                  <a:pt x="5029418" y="2904489"/>
                </a:lnTo>
                <a:lnTo>
                  <a:pt x="0" y="29044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655364" y="5641408"/>
            <a:ext cx="12977272" cy="132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387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it's super salty... can you find out where this place is??</a:t>
            </a:r>
          </a:p>
          <a:p>
            <a:pPr algn="ctr">
              <a:lnSpc>
                <a:spcPts val="5431"/>
              </a:lnSpc>
            </a:pPr>
            <a:endParaRPr lang="en-US" sz="387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597183" y="2019188"/>
            <a:ext cx="9093635" cy="1917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67"/>
              </a:lnSpc>
            </a:pPr>
            <a:r>
              <a:rPr lang="en-US" sz="11190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 Super salty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68330" y="4508450"/>
            <a:ext cx="3803167" cy="497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92"/>
              </a:lnSpc>
            </a:pPr>
            <a:r>
              <a:rPr lang="en-US" sz="2923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CATEGORY: </a:t>
            </a:r>
            <a:r>
              <a:rPr lang="en-US" sz="2923" b="1">
                <a:solidFill>
                  <a:srgbClr val="8CFF9A"/>
                </a:solidFill>
                <a:latin typeface="Tomorrow Bold"/>
                <a:ea typeface="Tomorrow Bold"/>
                <a:cs typeface="Tomorrow Bold"/>
                <a:sym typeface="Tomorrow Bold"/>
              </a:rPr>
              <a:t>OSINT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55364" y="6401343"/>
            <a:ext cx="12977272" cy="438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0"/>
              </a:lnSpc>
            </a:pPr>
            <a:r>
              <a:rPr lang="en-US" sz="259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flag format: YSC{Name_Of_Place}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29261" y="752511"/>
            <a:ext cx="1229478" cy="495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92"/>
              </a:lnSpc>
            </a:pPr>
            <a:r>
              <a:rPr lang="en-US" sz="2923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DEMO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071645"/>
            <a:ext cx="19295041" cy="13392898"/>
            <a:chOff x="0" y="0"/>
            <a:chExt cx="25726721" cy="17857197"/>
          </a:xfrm>
        </p:grpSpPr>
        <p:sp>
          <p:nvSpPr>
            <p:cNvPr id="3" name="Freeform 3"/>
            <p:cNvSpPr/>
            <p:nvPr/>
          </p:nvSpPr>
          <p:spPr>
            <a:xfrm>
              <a:off x="0" y="2790926"/>
              <a:ext cx="24548799" cy="13791460"/>
            </a:xfrm>
            <a:custGeom>
              <a:avLst/>
              <a:gdLst/>
              <a:ahLst/>
              <a:cxnLst/>
              <a:rect l="l" t="t" r="r" b="b"/>
              <a:pathLst>
                <a:path w="24548799" h="13791460">
                  <a:moveTo>
                    <a:pt x="0" y="0"/>
                  </a:moveTo>
                  <a:lnTo>
                    <a:pt x="24548799" y="0"/>
                  </a:lnTo>
                  <a:lnTo>
                    <a:pt x="24548799" y="13791460"/>
                  </a:lnTo>
                  <a:lnTo>
                    <a:pt x="0" y="13791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-5400000">
              <a:off x="-1036656" y="1263528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21408397" y="13538874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558392" y="5310630"/>
            <a:ext cx="13171216" cy="11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2"/>
              </a:lnSpc>
            </a:pPr>
            <a:r>
              <a:rPr lang="en-US" sz="293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following code may need inspection: </a:t>
            </a:r>
          </a:p>
          <a:p>
            <a:pPr algn="ctr">
              <a:lnSpc>
                <a:spcPts val="5512"/>
              </a:lnSpc>
            </a:pPr>
            <a:r>
              <a:rPr lang="en-US" sz="393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https://ysc.pythonanywhere.com/inspect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08312" y="2020477"/>
            <a:ext cx="7671377" cy="1916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67"/>
              </a:lnSpc>
            </a:pPr>
            <a:r>
              <a:rPr lang="en-US" sz="11190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inspect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68330" y="4508450"/>
            <a:ext cx="5591764" cy="497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92"/>
              </a:lnSpc>
            </a:pPr>
            <a:r>
              <a:rPr lang="en-US" sz="2923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CATEGORY: </a:t>
            </a:r>
            <a:r>
              <a:rPr lang="en-US" sz="2923" b="1">
                <a:solidFill>
                  <a:srgbClr val="8CFF9A"/>
                </a:solidFill>
                <a:latin typeface="Tomorrow Bold"/>
                <a:ea typeface="Tomorrow Bold"/>
                <a:cs typeface="Tomorrow Bold"/>
                <a:sym typeface="Tomorrow Bold"/>
              </a:rPr>
              <a:t>WEB SECURITY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58392" y="7199565"/>
            <a:ext cx="12977272" cy="438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0"/>
              </a:lnSpc>
            </a:pPr>
            <a:r>
              <a:rPr lang="en-US" sz="259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flag format: YSC{flag}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29261" y="752511"/>
            <a:ext cx="1229478" cy="495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92"/>
              </a:lnSpc>
            </a:pPr>
            <a:r>
              <a:rPr lang="en-US" sz="2923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DEMO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346899" y="573859"/>
            <a:ext cx="1229257" cy="1571144"/>
            <a:chOff x="0" y="0"/>
            <a:chExt cx="1639010" cy="2094859"/>
          </a:xfrm>
        </p:grpSpPr>
        <p:sp>
          <p:nvSpPr>
            <p:cNvPr id="12" name="Freeform 12"/>
            <p:cNvSpPr/>
            <p:nvPr/>
          </p:nvSpPr>
          <p:spPr>
            <a:xfrm>
              <a:off x="111468" y="0"/>
              <a:ext cx="1416073" cy="1483446"/>
            </a:xfrm>
            <a:custGeom>
              <a:avLst/>
              <a:gdLst/>
              <a:ahLst/>
              <a:cxnLst/>
              <a:rect l="l" t="t" r="r" b="b"/>
              <a:pathLst>
                <a:path w="1416073" h="1483446">
                  <a:moveTo>
                    <a:pt x="0" y="0"/>
                  </a:moveTo>
                  <a:lnTo>
                    <a:pt x="1416074" y="0"/>
                  </a:lnTo>
                  <a:lnTo>
                    <a:pt x="1416074" y="1483446"/>
                  </a:lnTo>
                  <a:lnTo>
                    <a:pt x="0" y="1483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609477"/>
              <a:ext cx="1639010" cy="485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31"/>
                </a:lnSpc>
                <a:spcBef>
                  <a:spcPct val="0"/>
                </a:spcBef>
              </a:pPr>
              <a:r>
                <a:rPr lang="en-US" sz="1093">
                  <a:solidFill>
                    <a:srgbClr val="FFFFFF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Yemeni Students Community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071645"/>
            <a:ext cx="19295041" cy="13392898"/>
            <a:chOff x="0" y="0"/>
            <a:chExt cx="25726721" cy="17857197"/>
          </a:xfrm>
        </p:grpSpPr>
        <p:sp>
          <p:nvSpPr>
            <p:cNvPr id="3" name="Freeform 3"/>
            <p:cNvSpPr/>
            <p:nvPr/>
          </p:nvSpPr>
          <p:spPr>
            <a:xfrm>
              <a:off x="0" y="2790926"/>
              <a:ext cx="24548799" cy="13791460"/>
            </a:xfrm>
            <a:custGeom>
              <a:avLst/>
              <a:gdLst/>
              <a:ahLst/>
              <a:cxnLst/>
              <a:rect l="l" t="t" r="r" b="b"/>
              <a:pathLst>
                <a:path w="24548799" h="13791460">
                  <a:moveTo>
                    <a:pt x="0" y="0"/>
                  </a:moveTo>
                  <a:lnTo>
                    <a:pt x="24548799" y="0"/>
                  </a:lnTo>
                  <a:lnTo>
                    <a:pt x="24548799" y="13791460"/>
                  </a:lnTo>
                  <a:lnTo>
                    <a:pt x="0" y="13791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-5400000">
              <a:off x="-1036656" y="1263528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21408397" y="13538874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24332" y="3714750"/>
            <a:ext cx="4639337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0"/>
              </a:lnSpc>
            </a:pPr>
            <a:r>
              <a:rPr lang="en-US" sz="15000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Q&amp;A</a:t>
            </a:r>
          </a:p>
        </p:txBody>
      </p:sp>
      <p:sp>
        <p:nvSpPr>
          <p:cNvPr id="7" name="Freeform 7"/>
          <p:cNvSpPr/>
          <p:nvPr/>
        </p:nvSpPr>
        <p:spPr>
          <a:xfrm>
            <a:off x="8536129" y="428428"/>
            <a:ext cx="1215742" cy="1273583"/>
          </a:xfrm>
          <a:custGeom>
            <a:avLst/>
            <a:gdLst/>
            <a:ahLst/>
            <a:cxnLst/>
            <a:rect l="l" t="t" r="r" b="b"/>
            <a:pathLst>
              <a:path w="1215742" h="1273583">
                <a:moveTo>
                  <a:pt x="0" y="0"/>
                </a:moveTo>
                <a:lnTo>
                  <a:pt x="1215742" y="0"/>
                </a:lnTo>
                <a:lnTo>
                  <a:pt x="1215742" y="1273583"/>
                </a:lnTo>
                <a:lnTo>
                  <a:pt x="0" y="12735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440430" y="1815695"/>
            <a:ext cx="1407139" cy="411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"/>
              </a:lnSpc>
              <a:spcBef>
                <a:spcPct val="0"/>
              </a:spcBef>
            </a:pPr>
            <a:r>
              <a:rPr lang="en-US" sz="1251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Yemeni Students Community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071645"/>
            <a:ext cx="19295041" cy="13392898"/>
            <a:chOff x="0" y="0"/>
            <a:chExt cx="25726721" cy="17857197"/>
          </a:xfrm>
        </p:grpSpPr>
        <p:sp>
          <p:nvSpPr>
            <p:cNvPr id="3" name="Freeform 3"/>
            <p:cNvSpPr/>
            <p:nvPr/>
          </p:nvSpPr>
          <p:spPr>
            <a:xfrm>
              <a:off x="0" y="2790926"/>
              <a:ext cx="24548799" cy="13791460"/>
            </a:xfrm>
            <a:custGeom>
              <a:avLst/>
              <a:gdLst/>
              <a:ahLst/>
              <a:cxnLst/>
              <a:rect l="l" t="t" r="r" b="b"/>
              <a:pathLst>
                <a:path w="24548799" h="13791460">
                  <a:moveTo>
                    <a:pt x="0" y="0"/>
                  </a:moveTo>
                  <a:lnTo>
                    <a:pt x="24548799" y="0"/>
                  </a:lnTo>
                  <a:lnTo>
                    <a:pt x="24548799" y="13791460"/>
                  </a:lnTo>
                  <a:lnTo>
                    <a:pt x="0" y="13791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-5400000">
              <a:off x="-1036656" y="1263528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21408397" y="13538874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089180" y="4033531"/>
            <a:ext cx="10725427" cy="199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41"/>
              </a:lnSpc>
            </a:pPr>
            <a:r>
              <a:rPr lang="en-US" sz="11600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Prayer Break</a:t>
            </a:r>
          </a:p>
        </p:txBody>
      </p:sp>
      <p:sp>
        <p:nvSpPr>
          <p:cNvPr id="7" name="Freeform 7"/>
          <p:cNvSpPr/>
          <p:nvPr/>
        </p:nvSpPr>
        <p:spPr>
          <a:xfrm>
            <a:off x="8536129" y="428428"/>
            <a:ext cx="1215742" cy="1273583"/>
          </a:xfrm>
          <a:custGeom>
            <a:avLst/>
            <a:gdLst/>
            <a:ahLst/>
            <a:cxnLst/>
            <a:rect l="l" t="t" r="r" b="b"/>
            <a:pathLst>
              <a:path w="1215742" h="1273583">
                <a:moveTo>
                  <a:pt x="0" y="0"/>
                </a:moveTo>
                <a:lnTo>
                  <a:pt x="1215742" y="0"/>
                </a:lnTo>
                <a:lnTo>
                  <a:pt x="1215742" y="1273583"/>
                </a:lnTo>
                <a:lnTo>
                  <a:pt x="0" y="12735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440430" y="1815695"/>
            <a:ext cx="1407139" cy="411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"/>
              </a:lnSpc>
              <a:spcBef>
                <a:spcPct val="0"/>
              </a:spcBef>
            </a:pPr>
            <a:r>
              <a:rPr lang="en-US" sz="1251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Yemeni Students Community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55364" y="7602694"/>
            <a:ext cx="12977272" cy="438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0"/>
              </a:lnSpc>
            </a:pPr>
            <a:r>
              <a:rPr lang="en-US" sz="259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until 7:30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071645"/>
            <a:ext cx="19295041" cy="13392898"/>
            <a:chOff x="0" y="0"/>
            <a:chExt cx="25726721" cy="17857197"/>
          </a:xfrm>
        </p:grpSpPr>
        <p:sp>
          <p:nvSpPr>
            <p:cNvPr id="3" name="Freeform 3"/>
            <p:cNvSpPr/>
            <p:nvPr/>
          </p:nvSpPr>
          <p:spPr>
            <a:xfrm>
              <a:off x="0" y="2790926"/>
              <a:ext cx="24548799" cy="13791460"/>
            </a:xfrm>
            <a:custGeom>
              <a:avLst/>
              <a:gdLst/>
              <a:ahLst/>
              <a:cxnLst/>
              <a:rect l="l" t="t" r="r" b="b"/>
              <a:pathLst>
                <a:path w="24548799" h="13791460">
                  <a:moveTo>
                    <a:pt x="0" y="0"/>
                  </a:moveTo>
                  <a:lnTo>
                    <a:pt x="24548799" y="0"/>
                  </a:lnTo>
                  <a:lnTo>
                    <a:pt x="24548799" y="13791460"/>
                  </a:lnTo>
                  <a:lnTo>
                    <a:pt x="0" y="13791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-5400000">
              <a:off x="-1036656" y="1263528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21408397" y="13538874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7839603" y="5045536"/>
            <a:ext cx="2608795" cy="2608795"/>
          </a:xfrm>
          <a:custGeom>
            <a:avLst/>
            <a:gdLst/>
            <a:ahLst/>
            <a:cxnLst/>
            <a:rect l="l" t="t" r="r" b="b"/>
            <a:pathLst>
              <a:path w="2608795" h="2608795">
                <a:moveTo>
                  <a:pt x="0" y="0"/>
                </a:moveTo>
                <a:lnTo>
                  <a:pt x="2608794" y="0"/>
                </a:lnTo>
                <a:lnTo>
                  <a:pt x="2608794" y="2608794"/>
                </a:lnTo>
                <a:lnTo>
                  <a:pt x="0" y="26087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347749" y="2340937"/>
            <a:ext cx="9592502" cy="232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5"/>
              </a:lnSpc>
            </a:pPr>
            <a:r>
              <a:rPr lang="en-US" sz="13496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Hands-On!</a:t>
            </a:r>
          </a:p>
        </p:txBody>
      </p:sp>
      <p:sp>
        <p:nvSpPr>
          <p:cNvPr id="8" name="Freeform 8"/>
          <p:cNvSpPr/>
          <p:nvPr/>
        </p:nvSpPr>
        <p:spPr>
          <a:xfrm>
            <a:off x="8536129" y="428428"/>
            <a:ext cx="1215742" cy="1273583"/>
          </a:xfrm>
          <a:custGeom>
            <a:avLst/>
            <a:gdLst/>
            <a:ahLst/>
            <a:cxnLst/>
            <a:rect l="l" t="t" r="r" b="b"/>
            <a:pathLst>
              <a:path w="1215742" h="1273583">
                <a:moveTo>
                  <a:pt x="0" y="0"/>
                </a:moveTo>
                <a:lnTo>
                  <a:pt x="1215742" y="0"/>
                </a:lnTo>
                <a:lnTo>
                  <a:pt x="1215742" y="1273583"/>
                </a:lnTo>
                <a:lnTo>
                  <a:pt x="0" y="12735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440430" y="1815695"/>
            <a:ext cx="1407139" cy="411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"/>
              </a:lnSpc>
              <a:spcBef>
                <a:spcPct val="0"/>
              </a:spcBef>
            </a:pPr>
            <a:r>
              <a:rPr lang="en-US" sz="1251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Yemeni Students Community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48499" y="8154986"/>
            <a:ext cx="6591300" cy="74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400" u="sng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8" tooltip="https://ysc.pythonanywhere.com/challenges"/>
              </a:rPr>
              <a:t>ysc.pythonanywhere.com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88445" y="5030812"/>
            <a:ext cx="311110" cy="206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"/>
              </a:lnSpc>
              <a:spcBef>
                <a:spcPct val="0"/>
              </a:spcBef>
            </a:pPr>
            <a:r>
              <a:rPr lang="en-US" sz="1251">
                <a:solidFill>
                  <a:srgbClr val="000000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hon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071645"/>
            <a:ext cx="19295041" cy="13392898"/>
            <a:chOff x="0" y="0"/>
            <a:chExt cx="25726721" cy="17857197"/>
          </a:xfrm>
        </p:grpSpPr>
        <p:sp>
          <p:nvSpPr>
            <p:cNvPr id="3" name="Freeform 3"/>
            <p:cNvSpPr/>
            <p:nvPr/>
          </p:nvSpPr>
          <p:spPr>
            <a:xfrm>
              <a:off x="0" y="2790926"/>
              <a:ext cx="24548799" cy="13791460"/>
            </a:xfrm>
            <a:custGeom>
              <a:avLst/>
              <a:gdLst/>
              <a:ahLst/>
              <a:cxnLst/>
              <a:rect l="l" t="t" r="r" b="b"/>
              <a:pathLst>
                <a:path w="24548799" h="13791460">
                  <a:moveTo>
                    <a:pt x="0" y="0"/>
                  </a:moveTo>
                  <a:lnTo>
                    <a:pt x="24548799" y="0"/>
                  </a:lnTo>
                  <a:lnTo>
                    <a:pt x="24548799" y="13791460"/>
                  </a:lnTo>
                  <a:lnTo>
                    <a:pt x="0" y="13791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-5400000">
              <a:off x="-1036656" y="1263528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21408397" y="13538874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013527" y="4033531"/>
            <a:ext cx="10260945" cy="199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41"/>
              </a:lnSpc>
            </a:pPr>
            <a:r>
              <a:rPr lang="en-US" sz="11600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TIME IS UP !!</a:t>
            </a:r>
          </a:p>
        </p:txBody>
      </p:sp>
      <p:sp>
        <p:nvSpPr>
          <p:cNvPr id="7" name="Freeform 7"/>
          <p:cNvSpPr/>
          <p:nvPr/>
        </p:nvSpPr>
        <p:spPr>
          <a:xfrm>
            <a:off x="8536129" y="428428"/>
            <a:ext cx="1215742" cy="1273583"/>
          </a:xfrm>
          <a:custGeom>
            <a:avLst/>
            <a:gdLst/>
            <a:ahLst/>
            <a:cxnLst/>
            <a:rect l="l" t="t" r="r" b="b"/>
            <a:pathLst>
              <a:path w="1215742" h="1273583">
                <a:moveTo>
                  <a:pt x="0" y="0"/>
                </a:moveTo>
                <a:lnTo>
                  <a:pt x="1215742" y="0"/>
                </a:lnTo>
                <a:lnTo>
                  <a:pt x="1215742" y="1273583"/>
                </a:lnTo>
                <a:lnTo>
                  <a:pt x="0" y="12735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440430" y="1815695"/>
            <a:ext cx="1407139" cy="411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"/>
              </a:lnSpc>
              <a:spcBef>
                <a:spcPct val="0"/>
              </a:spcBef>
            </a:pPr>
            <a:r>
              <a:rPr lang="en-US" sz="1251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Yemeni Students Community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071645"/>
            <a:ext cx="19295041" cy="13392898"/>
            <a:chOff x="0" y="0"/>
            <a:chExt cx="25726721" cy="17857197"/>
          </a:xfrm>
        </p:grpSpPr>
        <p:sp>
          <p:nvSpPr>
            <p:cNvPr id="3" name="Freeform 3"/>
            <p:cNvSpPr/>
            <p:nvPr/>
          </p:nvSpPr>
          <p:spPr>
            <a:xfrm>
              <a:off x="0" y="2790926"/>
              <a:ext cx="24548799" cy="13791460"/>
            </a:xfrm>
            <a:custGeom>
              <a:avLst/>
              <a:gdLst/>
              <a:ahLst/>
              <a:cxnLst/>
              <a:rect l="l" t="t" r="r" b="b"/>
              <a:pathLst>
                <a:path w="24548799" h="13791460">
                  <a:moveTo>
                    <a:pt x="0" y="0"/>
                  </a:moveTo>
                  <a:lnTo>
                    <a:pt x="24548799" y="0"/>
                  </a:lnTo>
                  <a:lnTo>
                    <a:pt x="24548799" y="13791460"/>
                  </a:lnTo>
                  <a:lnTo>
                    <a:pt x="0" y="13791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-5400000">
              <a:off x="-1036656" y="1263528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21408397" y="13538874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0440016" y="2843855"/>
            <a:ext cx="4298854" cy="3785922"/>
          </a:xfrm>
          <a:custGeom>
            <a:avLst/>
            <a:gdLst/>
            <a:ahLst/>
            <a:cxnLst/>
            <a:rect l="l" t="t" r="r" b="b"/>
            <a:pathLst>
              <a:path w="4298854" h="3785922">
                <a:moveTo>
                  <a:pt x="0" y="0"/>
                </a:moveTo>
                <a:lnTo>
                  <a:pt x="4298854" y="0"/>
                </a:lnTo>
                <a:lnTo>
                  <a:pt x="4298854" y="3785921"/>
                </a:lnTo>
                <a:lnTo>
                  <a:pt x="0" y="37859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628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587796" y="7032894"/>
            <a:ext cx="8003294" cy="2225406"/>
          </a:xfrm>
          <a:custGeom>
            <a:avLst/>
            <a:gdLst/>
            <a:ahLst/>
            <a:cxnLst/>
            <a:rect l="l" t="t" r="r" b="b"/>
            <a:pathLst>
              <a:path w="8003294" h="2225406">
                <a:moveTo>
                  <a:pt x="0" y="0"/>
                </a:moveTo>
                <a:lnTo>
                  <a:pt x="8003294" y="0"/>
                </a:lnTo>
                <a:lnTo>
                  <a:pt x="8003294" y="2225406"/>
                </a:lnTo>
                <a:lnTo>
                  <a:pt x="0" y="22254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152293" y="2801369"/>
            <a:ext cx="7991707" cy="678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0"/>
              </a:lnSpc>
            </a:pPr>
            <a:r>
              <a:rPr lang="en-US" sz="2753" spc="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detailed explanation of how a CTF challenge was solved, usually posted on platforms like Github, Youtube, Bloggers, or Social media.</a:t>
            </a:r>
          </a:p>
          <a:p>
            <a:pPr algn="l">
              <a:lnSpc>
                <a:spcPts val="4130"/>
              </a:lnSpc>
            </a:pPr>
            <a:endParaRPr lang="en-US" sz="2753" spc="4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130"/>
              </a:lnSpc>
            </a:pPr>
            <a:r>
              <a:rPr lang="en-US" sz="2753" spc="41">
                <a:solidFill>
                  <a:srgbClr val="8CFF9A"/>
                </a:solidFill>
                <a:latin typeface="DM Sans"/>
                <a:ea typeface="DM Sans"/>
                <a:cs typeface="DM Sans"/>
                <a:sym typeface="DM Sans"/>
              </a:rPr>
              <a:t>Purpose:</a:t>
            </a:r>
          </a:p>
          <a:p>
            <a:pPr marL="594511" lvl="1" indent="-297255" algn="l">
              <a:lnSpc>
                <a:spcPts val="4130"/>
              </a:lnSpc>
              <a:buFont typeface="Arial"/>
              <a:buChar char="•"/>
            </a:pPr>
            <a:r>
              <a:rPr lang="en-US" sz="2753" spc="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Share knowledge.</a:t>
            </a:r>
          </a:p>
          <a:p>
            <a:pPr marL="594511" lvl="1" indent="-297255" algn="l">
              <a:lnSpc>
                <a:spcPts val="4130"/>
              </a:lnSpc>
              <a:buFont typeface="Arial"/>
              <a:buChar char="•"/>
            </a:pPr>
            <a:r>
              <a:rPr lang="en-US" sz="2753" spc="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Document learning.</a:t>
            </a:r>
          </a:p>
          <a:p>
            <a:pPr marL="594511" lvl="1" indent="-297255" algn="l">
              <a:lnSpc>
                <a:spcPts val="4130"/>
              </a:lnSpc>
              <a:buFont typeface="Arial"/>
              <a:buChar char="•"/>
            </a:pPr>
            <a:r>
              <a:rPr lang="en-US" sz="2753" spc="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Help others understand solutions. </a:t>
            </a:r>
          </a:p>
          <a:p>
            <a:pPr algn="l">
              <a:lnSpc>
                <a:spcPts val="4130"/>
              </a:lnSpc>
            </a:pPr>
            <a:endParaRPr lang="en-US" sz="2753" spc="4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130"/>
              </a:lnSpc>
            </a:pPr>
            <a:r>
              <a:rPr lang="en-US" sz="2753" spc="41">
                <a:solidFill>
                  <a:srgbClr val="8CFF9A"/>
                </a:solidFill>
                <a:latin typeface="DM Sans"/>
                <a:ea typeface="DM Sans"/>
                <a:cs typeface="DM Sans"/>
                <a:sym typeface="DM Sans"/>
              </a:rPr>
              <a:t>Benefits:</a:t>
            </a:r>
          </a:p>
          <a:p>
            <a:pPr marL="594511" lvl="1" indent="-297255" algn="l">
              <a:lnSpc>
                <a:spcPts val="4130"/>
              </a:lnSpc>
              <a:buFont typeface="Arial"/>
              <a:buChar char="•"/>
            </a:pPr>
            <a:r>
              <a:rPr lang="en-US" sz="2753" spc="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Improves skills.</a:t>
            </a:r>
          </a:p>
          <a:p>
            <a:pPr marL="594511" lvl="1" indent="-297255" algn="l">
              <a:lnSpc>
                <a:spcPts val="4130"/>
              </a:lnSpc>
              <a:buFont typeface="Arial"/>
              <a:buChar char="•"/>
            </a:pPr>
            <a:r>
              <a:rPr lang="en-US" sz="2753" spc="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Supports community learning.</a:t>
            </a:r>
          </a:p>
          <a:p>
            <a:pPr algn="l">
              <a:lnSpc>
                <a:spcPts val="4130"/>
              </a:lnSpc>
            </a:pPr>
            <a:endParaRPr lang="en-US" sz="2753" spc="4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348118" y="895350"/>
            <a:ext cx="559176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CTF WRITEUP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346899" y="573859"/>
            <a:ext cx="1229257" cy="1571144"/>
            <a:chOff x="0" y="0"/>
            <a:chExt cx="1639010" cy="2094859"/>
          </a:xfrm>
        </p:grpSpPr>
        <p:sp>
          <p:nvSpPr>
            <p:cNvPr id="11" name="Freeform 11"/>
            <p:cNvSpPr/>
            <p:nvPr/>
          </p:nvSpPr>
          <p:spPr>
            <a:xfrm>
              <a:off x="111468" y="0"/>
              <a:ext cx="1416073" cy="1483446"/>
            </a:xfrm>
            <a:custGeom>
              <a:avLst/>
              <a:gdLst/>
              <a:ahLst/>
              <a:cxnLst/>
              <a:rect l="l" t="t" r="r" b="b"/>
              <a:pathLst>
                <a:path w="1416073" h="1483446">
                  <a:moveTo>
                    <a:pt x="0" y="0"/>
                  </a:moveTo>
                  <a:lnTo>
                    <a:pt x="1416074" y="0"/>
                  </a:lnTo>
                  <a:lnTo>
                    <a:pt x="1416074" y="1483446"/>
                  </a:lnTo>
                  <a:lnTo>
                    <a:pt x="0" y="1483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609477"/>
              <a:ext cx="1639010" cy="485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31"/>
                </a:lnSpc>
                <a:spcBef>
                  <a:spcPct val="0"/>
                </a:spcBef>
              </a:pPr>
              <a:r>
                <a:rPr lang="en-US" sz="1093">
                  <a:solidFill>
                    <a:srgbClr val="FFFFFF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Yemeni Students Community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071645"/>
            <a:ext cx="19295041" cy="13392898"/>
            <a:chOff x="0" y="0"/>
            <a:chExt cx="25726721" cy="17857197"/>
          </a:xfrm>
        </p:grpSpPr>
        <p:sp>
          <p:nvSpPr>
            <p:cNvPr id="3" name="Freeform 3"/>
            <p:cNvSpPr/>
            <p:nvPr/>
          </p:nvSpPr>
          <p:spPr>
            <a:xfrm>
              <a:off x="0" y="2790926"/>
              <a:ext cx="24548799" cy="13791460"/>
            </a:xfrm>
            <a:custGeom>
              <a:avLst/>
              <a:gdLst/>
              <a:ahLst/>
              <a:cxnLst/>
              <a:rect l="l" t="t" r="r" b="b"/>
              <a:pathLst>
                <a:path w="24548799" h="13791460">
                  <a:moveTo>
                    <a:pt x="0" y="0"/>
                  </a:moveTo>
                  <a:lnTo>
                    <a:pt x="24548799" y="0"/>
                  </a:lnTo>
                  <a:lnTo>
                    <a:pt x="24548799" y="13791460"/>
                  </a:lnTo>
                  <a:lnTo>
                    <a:pt x="0" y="13791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-5400000">
              <a:off x="-1036656" y="1263528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21408397" y="13538874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3822513" y="6319334"/>
            <a:ext cx="3220650" cy="1087769"/>
          </a:xfrm>
          <a:custGeom>
            <a:avLst/>
            <a:gdLst/>
            <a:ahLst/>
            <a:cxnLst/>
            <a:rect l="l" t="t" r="r" b="b"/>
            <a:pathLst>
              <a:path w="3220650" h="1087769">
                <a:moveTo>
                  <a:pt x="0" y="0"/>
                </a:moveTo>
                <a:lnTo>
                  <a:pt x="3220650" y="0"/>
                </a:lnTo>
                <a:lnTo>
                  <a:pt x="3220650" y="1087769"/>
                </a:lnTo>
                <a:lnTo>
                  <a:pt x="0" y="10877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F6F6F6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822513" y="2297384"/>
            <a:ext cx="3220650" cy="1087769"/>
          </a:xfrm>
          <a:custGeom>
            <a:avLst/>
            <a:gdLst/>
            <a:ahLst/>
            <a:cxnLst/>
            <a:rect l="l" t="t" r="r" b="b"/>
            <a:pathLst>
              <a:path w="3220650" h="1087769">
                <a:moveTo>
                  <a:pt x="0" y="0"/>
                </a:moveTo>
                <a:lnTo>
                  <a:pt x="3220650" y="0"/>
                </a:lnTo>
                <a:lnTo>
                  <a:pt x="3220650" y="1087769"/>
                </a:lnTo>
                <a:lnTo>
                  <a:pt x="0" y="10877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458" b="-3458"/>
            </a:stretch>
          </a:blipFill>
          <a:ln w="19050" cap="sq">
            <a:solidFill>
              <a:srgbClr val="F6F6F6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433517" y="641350"/>
            <a:ext cx="11420966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Platforms Recommended to Practice more</a:t>
            </a:r>
          </a:p>
        </p:txBody>
      </p:sp>
      <p:sp>
        <p:nvSpPr>
          <p:cNvPr id="9" name="Freeform 9"/>
          <p:cNvSpPr/>
          <p:nvPr/>
        </p:nvSpPr>
        <p:spPr>
          <a:xfrm>
            <a:off x="4568514" y="3950524"/>
            <a:ext cx="1728647" cy="1699098"/>
          </a:xfrm>
          <a:custGeom>
            <a:avLst/>
            <a:gdLst/>
            <a:ahLst/>
            <a:cxnLst/>
            <a:rect l="l" t="t" r="r" b="b"/>
            <a:pathLst>
              <a:path w="1728647" h="1699098">
                <a:moveTo>
                  <a:pt x="0" y="0"/>
                </a:moveTo>
                <a:lnTo>
                  <a:pt x="1728647" y="0"/>
                </a:lnTo>
                <a:lnTo>
                  <a:pt x="1728647" y="1699098"/>
                </a:lnTo>
                <a:lnTo>
                  <a:pt x="0" y="16990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961" t="-13441" r="-12377" b="-130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568514" y="7880666"/>
            <a:ext cx="1728647" cy="1728647"/>
          </a:xfrm>
          <a:custGeom>
            <a:avLst/>
            <a:gdLst/>
            <a:ahLst/>
            <a:cxnLst/>
            <a:rect l="l" t="t" r="r" b="b"/>
            <a:pathLst>
              <a:path w="1728647" h="1728647">
                <a:moveTo>
                  <a:pt x="0" y="0"/>
                </a:moveTo>
                <a:lnTo>
                  <a:pt x="1728647" y="0"/>
                </a:lnTo>
                <a:lnTo>
                  <a:pt x="1728647" y="1728648"/>
                </a:lnTo>
                <a:lnTo>
                  <a:pt x="0" y="17286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649" t="-11530" r="-11764" b="-118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062179" y="3862811"/>
            <a:ext cx="1896112" cy="1874523"/>
          </a:xfrm>
          <a:custGeom>
            <a:avLst/>
            <a:gdLst/>
            <a:ahLst/>
            <a:cxnLst/>
            <a:rect l="l" t="t" r="r" b="b"/>
            <a:pathLst>
              <a:path w="1896112" h="1874523">
                <a:moveTo>
                  <a:pt x="0" y="0"/>
                </a:moveTo>
                <a:lnTo>
                  <a:pt x="1896112" y="0"/>
                </a:lnTo>
                <a:lnTo>
                  <a:pt x="1896112" y="1874524"/>
                </a:lnTo>
                <a:lnTo>
                  <a:pt x="0" y="18745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4395" t="-14554" r="-14568" b="-158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148335" y="7873406"/>
            <a:ext cx="1723800" cy="1743169"/>
          </a:xfrm>
          <a:custGeom>
            <a:avLst/>
            <a:gdLst/>
            <a:ahLst/>
            <a:cxnLst/>
            <a:rect l="l" t="t" r="r" b="b"/>
            <a:pathLst>
              <a:path w="1723800" h="1743169">
                <a:moveTo>
                  <a:pt x="0" y="0"/>
                </a:moveTo>
                <a:lnTo>
                  <a:pt x="1723800" y="0"/>
                </a:lnTo>
                <a:lnTo>
                  <a:pt x="1723800" y="1743168"/>
                </a:lnTo>
                <a:lnTo>
                  <a:pt x="0" y="17431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2750" t="-12442" r="-13534" b="-124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9477366" y="2401725"/>
            <a:ext cx="5065738" cy="879087"/>
          </a:xfrm>
          <a:custGeom>
            <a:avLst/>
            <a:gdLst/>
            <a:ahLst/>
            <a:cxnLst/>
            <a:rect l="l" t="t" r="r" b="b"/>
            <a:pathLst>
              <a:path w="5065738" h="879087">
                <a:moveTo>
                  <a:pt x="0" y="0"/>
                </a:moveTo>
                <a:lnTo>
                  <a:pt x="5065738" y="0"/>
                </a:lnTo>
                <a:lnTo>
                  <a:pt x="5065738" y="879087"/>
                </a:lnTo>
                <a:lnTo>
                  <a:pt x="0" y="87908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w="19050" cap="sq">
            <a:solidFill>
              <a:srgbClr val="F6F6F6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0466638" y="6371877"/>
            <a:ext cx="3087193" cy="1035226"/>
          </a:xfrm>
          <a:custGeom>
            <a:avLst/>
            <a:gdLst/>
            <a:ahLst/>
            <a:cxnLst/>
            <a:rect l="l" t="t" r="r" b="b"/>
            <a:pathLst>
              <a:path w="3087193" h="1035226">
                <a:moveTo>
                  <a:pt x="0" y="0"/>
                </a:moveTo>
                <a:lnTo>
                  <a:pt x="3087193" y="0"/>
                </a:lnTo>
                <a:lnTo>
                  <a:pt x="3087193" y="1035226"/>
                </a:lnTo>
                <a:lnTo>
                  <a:pt x="0" y="103522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w="19050" cap="sq">
            <a:solidFill>
              <a:srgbClr val="F6F6F6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6346899" y="573859"/>
            <a:ext cx="1229257" cy="1571144"/>
            <a:chOff x="0" y="0"/>
            <a:chExt cx="1639010" cy="2094859"/>
          </a:xfrm>
        </p:grpSpPr>
        <p:sp>
          <p:nvSpPr>
            <p:cNvPr id="16" name="Freeform 16"/>
            <p:cNvSpPr/>
            <p:nvPr/>
          </p:nvSpPr>
          <p:spPr>
            <a:xfrm>
              <a:off x="111468" y="0"/>
              <a:ext cx="1416073" cy="1483446"/>
            </a:xfrm>
            <a:custGeom>
              <a:avLst/>
              <a:gdLst/>
              <a:ahLst/>
              <a:cxnLst/>
              <a:rect l="l" t="t" r="r" b="b"/>
              <a:pathLst>
                <a:path w="1416073" h="1483446">
                  <a:moveTo>
                    <a:pt x="0" y="0"/>
                  </a:moveTo>
                  <a:lnTo>
                    <a:pt x="1416074" y="0"/>
                  </a:lnTo>
                  <a:lnTo>
                    <a:pt x="1416074" y="1483446"/>
                  </a:lnTo>
                  <a:lnTo>
                    <a:pt x="0" y="1483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609477"/>
              <a:ext cx="1639010" cy="485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31"/>
                </a:lnSpc>
                <a:spcBef>
                  <a:spcPct val="0"/>
                </a:spcBef>
              </a:pPr>
              <a:r>
                <a:rPr lang="en-US" sz="1093">
                  <a:solidFill>
                    <a:srgbClr val="FFFFFF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Yemeni Students Community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071645"/>
            <a:ext cx="19295041" cy="13392898"/>
            <a:chOff x="0" y="0"/>
            <a:chExt cx="25726721" cy="17857197"/>
          </a:xfrm>
        </p:grpSpPr>
        <p:sp>
          <p:nvSpPr>
            <p:cNvPr id="3" name="Freeform 3"/>
            <p:cNvSpPr/>
            <p:nvPr/>
          </p:nvSpPr>
          <p:spPr>
            <a:xfrm>
              <a:off x="0" y="2790926"/>
              <a:ext cx="24548799" cy="13791460"/>
            </a:xfrm>
            <a:custGeom>
              <a:avLst/>
              <a:gdLst/>
              <a:ahLst/>
              <a:cxnLst/>
              <a:rect l="l" t="t" r="r" b="b"/>
              <a:pathLst>
                <a:path w="24548799" h="13791460">
                  <a:moveTo>
                    <a:pt x="0" y="0"/>
                  </a:moveTo>
                  <a:lnTo>
                    <a:pt x="24548799" y="0"/>
                  </a:lnTo>
                  <a:lnTo>
                    <a:pt x="24548799" y="13791460"/>
                  </a:lnTo>
                  <a:lnTo>
                    <a:pt x="0" y="13791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-5400000">
              <a:off x="-1036656" y="1263528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21408397" y="13538874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24332" y="3542710"/>
            <a:ext cx="4639337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0"/>
              </a:lnSpc>
            </a:pPr>
            <a:r>
              <a:rPr lang="en-US" sz="15000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Q&amp;A</a:t>
            </a:r>
          </a:p>
        </p:txBody>
      </p:sp>
      <p:sp>
        <p:nvSpPr>
          <p:cNvPr id="7" name="Freeform 7"/>
          <p:cNvSpPr/>
          <p:nvPr/>
        </p:nvSpPr>
        <p:spPr>
          <a:xfrm>
            <a:off x="8536129" y="428428"/>
            <a:ext cx="1215742" cy="1273583"/>
          </a:xfrm>
          <a:custGeom>
            <a:avLst/>
            <a:gdLst/>
            <a:ahLst/>
            <a:cxnLst/>
            <a:rect l="l" t="t" r="r" b="b"/>
            <a:pathLst>
              <a:path w="1215742" h="1273583">
                <a:moveTo>
                  <a:pt x="0" y="0"/>
                </a:moveTo>
                <a:lnTo>
                  <a:pt x="1215742" y="0"/>
                </a:lnTo>
                <a:lnTo>
                  <a:pt x="1215742" y="1273583"/>
                </a:lnTo>
                <a:lnTo>
                  <a:pt x="0" y="12735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440430" y="1815695"/>
            <a:ext cx="1407139" cy="411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"/>
              </a:lnSpc>
              <a:spcBef>
                <a:spcPct val="0"/>
              </a:spcBef>
            </a:pPr>
            <a:r>
              <a:rPr lang="en-US" sz="1251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Yemeni Students Community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071645"/>
            <a:ext cx="19295041" cy="13392898"/>
            <a:chOff x="0" y="0"/>
            <a:chExt cx="25726721" cy="17857197"/>
          </a:xfrm>
        </p:grpSpPr>
        <p:sp>
          <p:nvSpPr>
            <p:cNvPr id="3" name="Freeform 3"/>
            <p:cNvSpPr/>
            <p:nvPr/>
          </p:nvSpPr>
          <p:spPr>
            <a:xfrm>
              <a:off x="0" y="2790926"/>
              <a:ext cx="24548799" cy="13791460"/>
            </a:xfrm>
            <a:custGeom>
              <a:avLst/>
              <a:gdLst/>
              <a:ahLst/>
              <a:cxnLst/>
              <a:rect l="l" t="t" r="r" b="b"/>
              <a:pathLst>
                <a:path w="24548799" h="13791460">
                  <a:moveTo>
                    <a:pt x="0" y="0"/>
                  </a:moveTo>
                  <a:lnTo>
                    <a:pt x="24548799" y="0"/>
                  </a:lnTo>
                  <a:lnTo>
                    <a:pt x="24548799" y="13791460"/>
                  </a:lnTo>
                  <a:lnTo>
                    <a:pt x="0" y="13791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-5400000">
              <a:off x="-1036656" y="1263528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21408397" y="13538874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06160" y="1283232"/>
            <a:ext cx="10075680" cy="70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78"/>
              </a:lnSpc>
            </a:pPr>
            <a:r>
              <a:rPr lang="en-US" sz="4127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WHAT IS CAPTURE THE FLAG (CTF) ?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2697" y="2667792"/>
            <a:ext cx="15082606" cy="6590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6"/>
              </a:lnSpc>
            </a:pPr>
            <a:r>
              <a:rPr lang="en-US" sz="2562" b="1" spc="20">
                <a:solidFill>
                  <a:srgbClr val="8CFF9A"/>
                </a:solidFill>
                <a:latin typeface="DM Sans Bold"/>
                <a:ea typeface="DM Sans Bold"/>
                <a:cs typeface="DM Sans Bold"/>
                <a:sym typeface="DM Sans Bold"/>
              </a:rPr>
              <a:t>Definition:</a:t>
            </a:r>
          </a:p>
          <a:p>
            <a:pPr marL="553239" lvl="1" indent="-276620" algn="l">
              <a:lnSpc>
                <a:spcPts val="4356"/>
              </a:lnSpc>
              <a:buFont typeface="Arial"/>
              <a:buChar char="•"/>
            </a:pPr>
            <a:r>
              <a:rPr lang="en-US" sz="2562" spc="2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Capture the Flag (CTF) is a cybersecurity competition that challenges participants to solve puzzles and uncover hidden "flags."</a:t>
            </a:r>
          </a:p>
          <a:p>
            <a:pPr marL="553239" lvl="1" indent="-276620" algn="l">
              <a:lnSpc>
                <a:spcPts val="4356"/>
              </a:lnSpc>
              <a:buFont typeface="Arial"/>
              <a:buChar char="•"/>
            </a:pPr>
            <a:r>
              <a:rPr lang="en-US" sz="2562" spc="2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There are three common types of CTFs: Jeopardy-Style, Attack-Defence and mixed.</a:t>
            </a:r>
          </a:p>
          <a:p>
            <a:pPr algn="l">
              <a:lnSpc>
                <a:spcPts val="4356"/>
              </a:lnSpc>
            </a:pPr>
            <a:endParaRPr lang="en-US" sz="2562" spc="2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356"/>
              </a:lnSpc>
            </a:pPr>
            <a:r>
              <a:rPr lang="en-US" sz="2562" b="1" spc="20">
                <a:solidFill>
                  <a:srgbClr val="8CFF9A"/>
                </a:solidFill>
                <a:latin typeface="DM Sans Bold"/>
                <a:ea typeface="DM Sans Bold"/>
                <a:cs typeface="DM Sans Bold"/>
                <a:sym typeface="DM Sans Bold"/>
              </a:rPr>
              <a:t>Purpose:</a:t>
            </a:r>
          </a:p>
          <a:p>
            <a:pPr marL="553239" lvl="1" indent="-276620" algn="l">
              <a:lnSpc>
                <a:spcPts val="4356"/>
              </a:lnSpc>
              <a:buFont typeface="Arial"/>
              <a:buChar char="•"/>
            </a:pPr>
            <a:r>
              <a:rPr lang="en-US" sz="2562" spc="2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Simulates real-world cybersecurity scenarios.</a:t>
            </a:r>
          </a:p>
          <a:p>
            <a:pPr marL="553239" lvl="1" indent="-276620" algn="l">
              <a:lnSpc>
                <a:spcPts val="4356"/>
              </a:lnSpc>
              <a:buFont typeface="Arial"/>
              <a:buChar char="•"/>
            </a:pPr>
            <a:r>
              <a:rPr lang="en-US" sz="2562" spc="2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Aims to teach practical skills through hands-on learning.</a:t>
            </a:r>
          </a:p>
          <a:p>
            <a:pPr algn="l">
              <a:lnSpc>
                <a:spcPts val="4356"/>
              </a:lnSpc>
            </a:pPr>
            <a:endParaRPr lang="en-US" sz="2562" spc="2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356"/>
              </a:lnSpc>
            </a:pPr>
            <a:r>
              <a:rPr lang="en-US" sz="2562" b="1" spc="20">
                <a:solidFill>
                  <a:srgbClr val="8CFF9A"/>
                </a:solidFill>
                <a:latin typeface="DM Sans Bold"/>
                <a:ea typeface="DM Sans Bold"/>
                <a:cs typeface="DM Sans Bold"/>
                <a:sym typeface="DM Sans Bold"/>
              </a:rPr>
              <a:t>How to win:</a:t>
            </a:r>
          </a:p>
          <a:p>
            <a:pPr marL="553239" lvl="1" indent="-276620" algn="l">
              <a:lnSpc>
                <a:spcPts val="4356"/>
              </a:lnSpc>
              <a:buFont typeface="Arial"/>
              <a:buChar char="•"/>
            </a:pPr>
            <a:r>
              <a:rPr lang="en-US" sz="2562" spc="2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Solve challenges to capture as many flags as possible within the competition's time limit.</a:t>
            </a:r>
          </a:p>
          <a:p>
            <a:pPr algn="l">
              <a:lnSpc>
                <a:spcPts val="4356"/>
              </a:lnSpc>
            </a:pPr>
            <a:endParaRPr lang="en-US" sz="2562" spc="2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346899" y="573859"/>
            <a:ext cx="1229257" cy="1571144"/>
            <a:chOff x="0" y="0"/>
            <a:chExt cx="1639010" cy="2094859"/>
          </a:xfrm>
        </p:grpSpPr>
        <p:sp>
          <p:nvSpPr>
            <p:cNvPr id="9" name="Freeform 9"/>
            <p:cNvSpPr/>
            <p:nvPr/>
          </p:nvSpPr>
          <p:spPr>
            <a:xfrm>
              <a:off x="111468" y="0"/>
              <a:ext cx="1416073" cy="1483446"/>
            </a:xfrm>
            <a:custGeom>
              <a:avLst/>
              <a:gdLst/>
              <a:ahLst/>
              <a:cxnLst/>
              <a:rect l="l" t="t" r="r" b="b"/>
              <a:pathLst>
                <a:path w="1416073" h="1483446">
                  <a:moveTo>
                    <a:pt x="0" y="0"/>
                  </a:moveTo>
                  <a:lnTo>
                    <a:pt x="1416074" y="0"/>
                  </a:lnTo>
                  <a:lnTo>
                    <a:pt x="1416074" y="1483446"/>
                  </a:lnTo>
                  <a:lnTo>
                    <a:pt x="0" y="1483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609477"/>
              <a:ext cx="1639010" cy="485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31"/>
                </a:lnSpc>
                <a:spcBef>
                  <a:spcPct val="0"/>
                </a:spcBef>
              </a:pPr>
              <a:r>
                <a:rPr lang="en-US" sz="1093">
                  <a:solidFill>
                    <a:srgbClr val="FFFFFF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Yemeni Students Community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071645"/>
            <a:ext cx="19295041" cy="13392898"/>
            <a:chOff x="0" y="0"/>
            <a:chExt cx="25726721" cy="17857197"/>
          </a:xfrm>
        </p:grpSpPr>
        <p:sp>
          <p:nvSpPr>
            <p:cNvPr id="3" name="Freeform 3"/>
            <p:cNvSpPr/>
            <p:nvPr/>
          </p:nvSpPr>
          <p:spPr>
            <a:xfrm>
              <a:off x="0" y="2790926"/>
              <a:ext cx="24548799" cy="13791460"/>
            </a:xfrm>
            <a:custGeom>
              <a:avLst/>
              <a:gdLst/>
              <a:ahLst/>
              <a:cxnLst/>
              <a:rect l="l" t="t" r="r" b="b"/>
              <a:pathLst>
                <a:path w="24548799" h="13791460">
                  <a:moveTo>
                    <a:pt x="0" y="0"/>
                  </a:moveTo>
                  <a:lnTo>
                    <a:pt x="24548799" y="0"/>
                  </a:lnTo>
                  <a:lnTo>
                    <a:pt x="24548799" y="13791460"/>
                  </a:lnTo>
                  <a:lnTo>
                    <a:pt x="0" y="13791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-5400000">
              <a:off x="-1036656" y="1263528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21408397" y="13538874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9144000" y="2926080"/>
            <a:ext cx="0" cy="6332220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2635977" y="4603255"/>
            <a:ext cx="3808617" cy="3739276"/>
            <a:chOff x="0" y="0"/>
            <a:chExt cx="5078157" cy="498570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5078157" cy="4985701"/>
              <a:chOff x="0" y="0"/>
              <a:chExt cx="1177136" cy="115570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77136" cy="1155705"/>
              </a:xfrm>
              <a:custGeom>
                <a:avLst/>
                <a:gdLst/>
                <a:ahLst/>
                <a:cxnLst/>
                <a:rect l="l" t="t" r="r" b="b"/>
                <a:pathLst>
                  <a:path w="1177136" h="1155705">
                    <a:moveTo>
                      <a:pt x="0" y="0"/>
                    </a:moveTo>
                    <a:lnTo>
                      <a:pt x="1177136" y="0"/>
                    </a:lnTo>
                    <a:lnTo>
                      <a:pt x="1177136" y="1155705"/>
                    </a:lnTo>
                    <a:lnTo>
                      <a:pt x="0" y="1155705"/>
                    </a:lnTo>
                    <a:close/>
                  </a:path>
                </a:pathLst>
              </a:custGeom>
              <a:solidFill>
                <a:srgbClr val="13AB2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1177136" cy="12033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46228" y="0"/>
              <a:ext cx="4985701" cy="4985701"/>
            </a:xfrm>
            <a:custGeom>
              <a:avLst/>
              <a:gdLst/>
              <a:ahLst/>
              <a:cxnLst/>
              <a:rect l="l" t="t" r="r" b="b"/>
              <a:pathLst>
                <a:path w="4985701" h="4985701">
                  <a:moveTo>
                    <a:pt x="0" y="0"/>
                  </a:moveTo>
                  <a:lnTo>
                    <a:pt x="4985701" y="0"/>
                  </a:lnTo>
                  <a:lnTo>
                    <a:pt x="4985701" y="4985701"/>
                  </a:lnTo>
                  <a:lnTo>
                    <a:pt x="0" y="4985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761760" y="4603255"/>
            <a:ext cx="3739276" cy="3739276"/>
          </a:xfrm>
          <a:custGeom>
            <a:avLst/>
            <a:gdLst/>
            <a:ahLst/>
            <a:cxnLst/>
            <a:rect l="l" t="t" r="r" b="b"/>
            <a:pathLst>
              <a:path w="3739276" h="3739276">
                <a:moveTo>
                  <a:pt x="0" y="0"/>
                </a:moveTo>
                <a:lnTo>
                  <a:pt x="3739276" y="0"/>
                </a:lnTo>
                <a:lnTo>
                  <a:pt x="3739276" y="3739275"/>
                </a:lnTo>
                <a:lnTo>
                  <a:pt x="0" y="3739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433517" y="942975"/>
            <a:ext cx="11420966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Let Us Connect :)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1187961" y="2840355"/>
            <a:ext cx="11420966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Yazen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20915" y="2840355"/>
            <a:ext cx="11420966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Abdulrahman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6346899" y="573859"/>
            <a:ext cx="1229257" cy="1571144"/>
            <a:chOff x="0" y="0"/>
            <a:chExt cx="1639010" cy="2094859"/>
          </a:xfrm>
        </p:grpSpPr>
        <p:sp>
          <p:nvSpPr>
            <p:cNvPr id="17" name="Freeform 17"/>
            <p:cNvSpPr/>
            <p:nvPr/>
          </p:nvSpPr>
          <p:spPr>
            <a:xfrm>
              <a:off x="111468" y="0"/>
              <a:ext cx="1416073" cy="1483446"/>
            </a:xfrm>
            <a:custGeom>
              <a:avLst/>
              <a:gdLst/>
              <a:ahLst/>
              <a:cxnLst/>
              <a:rect l="l" t="t" r="r" b="b"/>
              <a:pathLst>
                <a:path w="1416073" h="1483446">
                  <a:moveTo>
                    <a:pt x="0" y="0"/>
                  </a:moveTo>
                  <a:lnTo>
                    <a:pt x="1416074" y="0"/>
                  </a:lnTo>
                  <a:lnTo>
                    <a:pt x="1416074" y="1483446"/>
                  </a:lnTo>
                  <a:lnTo>
                    <a:pt x="0" y="1483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609477"/>
              <a:ext cx="1639010" cy="485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31"/>
                </a:lnSpc>
                <a:spcBef>
                  <a:spcPct val="0"/>
                </a:spcBef>
              </a:pPr>
              <a:r>
                <a:rPr lang="en-US" sz="1093">
                  <a:solidFill>
                    <a:srgbClr val="FFFFFF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Yemeni Students Community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071645"/>
            <a:ext cx="19295041" cy="13392898"/>
            <a:chOff x="0" y="0"/>
            <a:chExt cx="25726721" cy="17857197"/>
          </a:xfrm>
        </p:grpSpPr>
        <p:sp>
          <p:nvSpPr>
            <p:cNvPr id="3" name="Freeform 3"/>
            <p:cNvSpPr/>
            <p:nvPr/>
          </p:nvSpPr>
          <p:spPr>
            <a:xfrm>
              <a:off x="0" y="2790926"/>
              <a:ext cx="24548799" cy="13791460"/>
            </a:xfrm>
            <a:custGeom>
              <a:avLst/>
              <a:gdLst/>
              <a:ahLst/>
              <a:cxnLst/>
              <a:rect l="l" t="t" r="r" b="b"/>
              <a:pathLst>
                <a:path w="24548799" h="13791460">
                  <a:moveTo>
                    <a:pt x="0" y="0"/>
                  </a:moveTo>
                  <a:lnTo>
                    <a:pt x="24548799" y="0"/>
                  </a:lnTo>
                  <a:lnTo>
                    <a:pt x="24548799" y="13791460"/>
                  </a:lnTo>
                  <a:lnTo>
                    <a:pt x="0" y="13791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-5400000">
              <a:off x="-1036656" y="1263528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21408397" y="13538874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468497" y="2696227"/>
            <a:ext cx="5351007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0"/>
              </a:lnSpc>
            </a:pPr>
            <a:r>
              <a:rPr lang="en-US" sz="15000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TOP 1</a:t>
            </a:r>
          </a:p>
        </p:txBody>
      </p:sp>
      <p:sp>
        <p:nvSpPr>
          <p:cNvPr id="7" name="Freeform 7"/>
          <p:cNvSpPr/>
          <p:nvPr/>
        </p:nvSpPr>
        <p:spPr>
          <a:xfrm>
            <a:off x="8536129" y="428428"/>
            <a:ext cx="1215742" cy="1273583"/>
          </a:xfrm>
          <a:custGeom>
            <a:avLst/>
            <a:gdLst/>
            <a:ahLst/>
            <a:cxnLst/>
            <a:rect l="l" t="t" r="r" b="b"/>
            <a:pathLst>
              <a:path w="1215742" h="1273583">
                <a:moveTo>
                  <a:pt x="0" y="0"/>
                </a:moveTo>
                <a:lnTo>
                  <a:pt x="1215742" y="0"/>
                </a:lnTo>
                <a:lnTo>
                  <a:pt x="1215742" y="1273583"/>
                </a:lnTo>
                <a:lnTo>
                  <a:pt x="0" y="12735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440430" y="1815695"/>
            <a:ext cx="1407139" cy="411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"/>
              </a:lnSpc>
              <a:spcBef>
                <a:spcPct val="0"/>
              </a:spcBef>
            </a:pPr>
            <a:r>
              <a:rPr lang="en-US" sz="1251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Yemeni Students Community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96644" y="5548911"/>
            <a:ext cx="5187875" cy="1292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2"/>
              </a:lnSpc>
            </a:pPr>
            <a:r>
              <a:rPr lang="en-US" sz="7601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AGHM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071645"/>
            <a:ext cx="19295041" cy="13392898"/>
            <a:chOff x="0" y="0"/>
            <a:chExt cx="25726721" cy="17857197"/>
          </a:xfrm>
        </p:grpSpPr>
        <p:sp>
          <p:nvSpPr>
            <p:cNvPr id="3" name="Freeform 3"/>
            <p:cNvSpPr/>
            <p:nvPr/>
          </p:nvSpPr>
          <p:spPr>
            <a:xfrm>
              <a:off x="0" y="2790926"/>
              <a:ext cx="24548799" cy="13791460"/>
            </a:xfrm>
            <a:custGeom>
              <a:avLst/>
              <a:gdLst/>
              <a:ahLst/>
              <a:cxnLst/>
              <a:rect l="l" t="t" r="r" b="b"/>
              <a:pathLst>
                <a:path w="24548799" h="13791460">
                  <a:moveTo>
                    <a:pt x="0" y="0"/>
                  </a:moveTo>
                  <a:lnTo>
                    <a:pt x="24548799" y="0"/>
                  </a:lnTo>
                  <a:lnTo>
                    <a:pt x="24548799" y="13791460"/>
                  </a:lnTo>
                  <a:lnTo>
                    <a:pt x="0" y="13791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-5400000">
              <a:off x="-1036656" y="1263528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21408397" y="13538874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8536129" y="428428"/>
            <a:ext cx="1215742" cy="1273583"/>
          </a:xfrm>
          <a:custGeom>
            <a:avLst/>
            <a:gdLst/>
            <a:ahLst/>
            <a:cxnLst/>
            <a:rect l="l" t="t" r="r" b="b"/>
            <a:pathLst>
              <a:path w="1215742" h="1273583">
                <a:moveTo>
                  <a:pt x="0" y="0"/>
                </a:moveTo>
                <a:lnTo>
                  <a:pt x="1215742" y="0"/>
                </a:lnTo>
                <a:lnTo>
                  <a:pt x="1215742" y="1273583"/>
                </a:lnTo>
                <a:lnTo>
                  <a:pt x="0" y="12735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440430" y="1815695"/>
            <a:ext cx="1407139" cy="411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"/>
              </a:lnSpc>
              <a:spcBef>
                <a:spcPct val="0"/>
              </a:spcBef>
            </a:pPr>
            <a:r>
              <a:rPr lang="en-US" sz="1251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Yemeni Students Community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68497" y="2696227"/>
            <a:ext cx="5778786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0"/>
              </a:lnSpc>
            </a:pPr>
            <a:r>
              <a:rPr lang="en-US" sz="15000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TOP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45053" y="5500501"/>
            <a:ext cx="5187875" cy="1292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2"/>
              </a:lnSpc>
            </a:pPr>
            <a:r>
              <a:rPr lang="en-US" sz="7601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a18m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071645"/>
            <a:ext cx="19295041" cy="13392898"/>
            <a:chOff x="0" y="0"/>
            <a:chExt cx="25726721" cy="17857197"/>
          </a:xfrm>
        </p:grpSpPr>
        <p:sp>
          <p:nvSpPr>
            <p:cNvPr id="3" name="Freeform 3"/>
            <p:cNvSpPr/>
            <p:nvPr/>
          </p:nvSpPr>
          <p:spPr>
            <a:xfrm>
              <a:off x="0" y="2790926"/>
              <a:ext cx="24548799" cy="13791460"/>
            </a:xfrm>
            <a:custGeom>
              <a:avLst/>
              <a:gdLst/>
              <a:ahLst/>
              <a:cxnLst/>
              <a:rect l="l" t="t" r="r" b="b"/>
              <a:pathLst>
                <a:path w="24548799" h="13791460">
                  <a:moveTo>
                    <a:pt x="0" y="0"/>
                  </a:moveTo>
                  <a:lnTo>
                    <a:pt x="24548799" y="0"/>
                  </a:lnTo>
                  <a:lnTo>
                    <a:pt x="24548799" y="13791460"/>
                  </a:lnTo>
                  <a:lnTo>
                    <a:pt x="0" y="13791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-5400000">
              <a:off x="-1036656" y="1263528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21408397" y="13538874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8536129" y="428428"/>
            <a:ext cx="1215742" cy="1273583"/>
          </a:xfrm>
          <a:custGeom>
            <a:avLst/>
            <a:gdLst/>
            <a:ahLst/>
            <a:cxnLst/>
            <a:rect l="l" t="t" r="r" b="b"/>
            <a:pathLst>
              <a:path w="1215742" h="1273583">
                <a:moveTo>
                  <a:pt x="0" y="0"/>
                </a:moveTo>
                <a:lnTo>
                  <a:pt x="1215742" y="0"/>
                </a:lnTo>
                <a:lnTo>
                  <a:pt x="1215742" y="1273583"/>
                </a:lnTo>
                <a:lnTo>
                  <a:pt x="0" y="12735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440430" y="1815695"/>
            <a:ext cx="1407139" cy="411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"/>
              </a:lnSpc>
              <a:spcBef>
                <a:spcPct val="0"/>
              </a:spcBef>
            </a:pPr>
            <a:r>
              <a:rPr lang="en-US" sz="1251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Yemeni Students Community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68497" y="2696227"/>
            <a:ext cx="6552863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0"/>
              </a:lnSpc>
            </a:pPr>
            <a:r>
              <a:rPr lang="en-US" sz="15000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TOP 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78749" y="5765062"/>
            <a:ext cx="10948637" cy="1292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2"/>
              </a:lnSpc>
            </a:pPr>
            <a:r>
              <a:rPr lang="en-US" sz="7601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MohamedHemdan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071645"/>
            <a:ext cx="19295041" cy="13392898"/>
            <a:chOff x="0" y="0"/>
            <a:chExt cx="25726721" cy="17857197"/>
          </a:xfrm>
        </p:grpSpPr>
        <p:sp>
          <p:nvSpPr>
            <p:cNvPr id="3" name="Freeform 3"/>
            <p:cNvSpPr/>
            <p:nvPr/>
          </p:nvSpPr>
          <p:spPr>
            <a:xfrm>
              <a:off x="0" y="2790926"/>
              <a:ext cx="24548799" cy="13791460"/>
            </a:xfrm>
            <a:custGeom>
              <a:avLst/>
              <a:gdLst/>
              <a:ahLst/>
              <a:cxnLst/>
              <a:rect l="l" t="t" r="r" b="b"/>
              <a:pathLst>
                <a:path w="24548799" h="13791460">
                  <a:moveTo>
                    <a:pt x="0" y="0"/>
                  </a:moveTo>
                  <a:lnTo>
                    <a:pt x="24548799" y="0"/>
                  </a:lnTo>
                  <a:lnTo>
                    <a:pt x="24548799" y="13791460"/>
                  </a:lnTo>
                  <a:lnTo>
                    <a:pt x="0" y="13791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-5400000">
              <a:off x="-1036656" y="1263528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21408397" y="13538874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141729" y="3099458"/>
            <a:ext cx="12331998" cy="2736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49"/>
              </a:lnSpc>
            </a:pPr>
            <a:r>
              <a:rPr lang="en-US" sz="15892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62653" y="8107701"/>
            <a:ext cx="539368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ABDULRAHMAN GAMIL MOHAMMED AHMED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88175" y="8107701"/>
            <a:ext cx="525353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YAZEN ABOBAKR AHMED AL-MEHDHAR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96094" y="8107701"/>
            <a:ext cx="21163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&amp;</a:t>
            </a:r>
          </a:p>
        </p:txBody>
      </p:sp>
      <p:sp>
        <p:nvSpPr>
          <p:cNvPr id="10" name="Freeform 10"/>
          <p:cNvSpPr/>
          <p:nvPr/>
        </p:nvSpPr>
        <p:spPr>
          <a:xfrm>
            <a:off x="8536129" y="428428"/>
            <a:ext cx="1215742" cy="1273583"/>
          </a:xfrm>
          <a:custGeom>
            <a:avLst/>
            <a:gdLst/>
            <a:ahLst/>
            <a:cxnLst/>
            <a:rect l="l" t="t" r="r" b="b"/>
            <a:pathLst>
              <a:path w="1215742" h="1273583">
                <a:moveTo>
                  <a:pt x="0" y="0"/>
                </a:moveTo>
                <a:lnTo>
                  <a:pt x="1215742" y="0"/>
                </a:lnTo>
                <a:lnTo>
                  <a:pt x="1215742" y="1273583"/>
                </a:lnTo>
                <a:lnTo>
                  <a:pt x="0" y="12735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440430" y="1815695"/>
            <a:ext cx="1407139" cy="411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"/>
              </a:lnSpc>
              <a:spcBef>
                <a:spcPct val="0"/>
              </a:spcBef>
            </a:pPr>
            <a:r>
              <a:rPr lang="en-US" sz="1251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Yemeni Students Community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071645"/>
            <a:ext cx="19295041" cy="13392898"/>
            <a:chOff x="0" y="0"/>
            <a:chExt cx="25726721" cy="17857197"/>
          </a:xfrm>
        </p:grpSpPr>
        <p:sp>
          <p:nvSpPr>
            <p:cNvPr id="3" name="Freeform 3"/>
            <p:cNvSpPr/>
            <p:nvPr/>
          </p:nvSpPr>
          <p:spPr>
            <a:xfrm>
              <a:off x="0" y="2790926"/>
              <a:ext cx="24548799" cy="13791460"/>
            </a:xfrm>
            <a:custGeom>
              <a:avLst/>
              <a:gdLst/>
              <a:ahLst/>
              <a:cxnLst/>
              <a:rect l="l" t="t" r="r" b="b"/>
              <a:pathLst>
                <a:path w="24548799" h="13791460">
                  <a:moveTo>
                    <a:pt x="0" y="0"/>
                  </a:moveTo>
                  <a:lnTo>
                    <a:pt x="24548799" y="0"/>
                  </a:lnTo>
                  <a:lnTo>
                    <a:pt x="24548799" y="13791460"/>
                  </a:lnTo>
                  <a:lnTo>
                    <a:pt x="0" y="13791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-5400000">
              <a:off x="-1036656" y="1263528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21408397" y="13538874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0154" y="-2071645"/>
            <a:ext cx="19124886" cy="13392898"/>
            <a:chOff x="0" y="0"/>
            <a:chExt cx="25499848" cy="17857197"/>
          </a:xfrm>
        </p:grpSpPr>
        <p:sp>
          <p:nvSpPr>
            <p:cNvPr id="7" name="Freeform 7"/>
            <p:cNvSpPr/>
            <p:nvPr/>
          </p:nvSpPr>
          <p:spPr>
            <a:xfrm rot="-5400000">
              <a:off x="-1263528" y="1263528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1" y="0"/>
                  </a:lnTo>
                  <a:lnTo>
                    <a:pt x="5581851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 rot="-5400000">
              <a:off x="21181525" y="13538874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106160" y="1283232"/>
            <a:ext cx="10075680" cy="70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8"/>
              </a:lnSpc>
            </a:pPr>
            <a:r>
              <a:rPr lang="en-US" sz="4127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JEOPARDY-STYLE?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02697" y="2304716"/>
            <a:ext cx="15082606" cy="7142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6"/>
              </a:lnSpc>
            </a:pPr>
            <a:r>
              <a:rPr lang="en-US" sz="2562" b="1" spc="20">
                <a:solidFill>
                  <a:srgbClr val="8CFF9A"/>
                </a:solidFill>
                <a:latin typeface="DM Sans Bold"/>
                <a:ea typeface="DM Sans Bold"/>
                <a:cs typeface="DM Sans Bold"/>
                <a:sym typeface="DM Sans Bold"/>
              </a:rPr>
              <a:t>Challenge Structure:</a:t>
            </a:r>
          </a:p>
          <a:p>
            <a:pPr marL="553239" lvl="1" indent="-276620" algn="l">
              <a:lnSpc>
                <a:spcPts val="4356"/>
              </a:lnSpc>
              <a:buFont typeface="Arial"/>
              <a:buChar char="•"/>
            </a:pPr>
            <a:r>
              <a:rPr lang="en-US" sz="2562" spc="2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Each challenge includes a brief description that outlines the task and hints at the tools or skills needed to solve it.</a:t>
            </a:r>
          </a:p>
          <a:p>
            <a:pPr marL="553239" lvl="1" indent="-276620" algn="l">
              <a:lnSpc>
                <a:spcPts val="4356"/>
              </a:lnSpc>
              <a:buFont typeface="Arial"/>
              <a:buChar char="•"/>
            </a:pPr>
            <a:r>
              <a:rPr lang="en-US" sz="2562" spc="2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May include resources such as files (e.g., logs, images) or URLs for analysis.</a:t>
            </a:r>
          </a:p>
          <a:p>
            <a:pPr algn="l">
              <a:lnSpc>
                <a:spcPts val="4356"/>
              </a:lnSpc>
            </a:pPr>
            <a:endParaRPr lang="en-US" sz="2562" spc="2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356"/>
              </a:lnSpc>
            </a:pPr>
            <a:r>
              <a:rPr lang="en-US" sz="2562" b="1" spc="20">
                <a:solidFill>
                  <a:srgbClr val="8CFF9A"/>
                </a:solidFill>
                <a:latin typeface="DM Sans Bold"/>
                <a:ea typeface="DM Sans Bold"/>
                <a:cs typeface="DM Sans Bold"/>
                <a:sym typeface="DM Sans Bold"/>
              </a:rPr>
              <a:t>Challenge-Based Scoring System:</a:t>
            </a:r>
          </a:p>
          <a:p>
            <a:pPr marL="553239" lvl="1" indent="-276620" algn="l">
              <a:lnSpc>
                <a:spcPts val="4356"/>
              </a:lnSpc>
              <a:buFont typeface="Arial"/>
              <a:buChar char="•"/>
            </a:pPr>
            <a:r>
              <a:rPr lang="en-US" sz="2562" spc="2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Challenges are assigned different point values based on their difficulty.</a:t>
            </a:r>
          </a:p>
          <a:p>
            <a:pPr marL="553239" lvl="1" indent="-276620" algn="l">
              <a:lnSpc>
                <a:spcPts val="4356"/>
              </a:lnSpc>
              <a:buFont typeface="Arial"/>
              <a:buChar char="•"/>
            </a:pPr>
            <a:r>
              <a:rPr lang="en-US" sz="2562" spc="2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Solving harder challenges earns more points.</a:t>
            </a:r>
          </a:p>
          <a:p>
            <a:pPr algn="l">
              <a:lnSpc>
                <a:spcPts val="4356"/>
              </a:lnSpc>
            </a:pPr>
            <a:endParaRPr lang="en-US" sz="2562" spc="2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356"/>
              </a:lnSpc>
            </a:pPr>
            <a:r>
              <a:rPr lang="en-US" sz="2562" b="1" spc="20">
                <a:solidFill>
                  <a:srgbClr val="8CFF9A"/>
                </a:solidFill>
                <a:latin typeface="DM Sans Bold"/>
                <a:ea typeface="DM Sans Bold"/>
                <a:cs typeface="DM Sans Bold"/>
                <a:sym typeface="DM Sans Bold"/>
              </a:rPr>
              <a:t>Flag format:</a:t>
            </a:r>
          </a:p>
          <a:p>
            <a:pPr marL="553239" lvl="1" indent="-276620" algn="l">
              <a:lnSpc>
                <a:spcPts val="4356"/>
              </a:lnSpc>
              <a:buFont typeface="Arial"/>
              <a:buChar char="•"/>
            </a:pPr>
            <a:r>
              <a:rPr lang="en-US" sz="2562" spc="2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Flags typically follow a format such as flag{example_flag} or CTF{example123}.</a:t>
            </a:r>
          </a:p>
          <a:p>
            <a:pPr marL="553239" lvl="1" indent="-276620" algn="l">
              <a:lnSpc>
                <a:spcPts val="4356"/>
              </a:lnSpc>
              <a:buFont typeface="Arial"/>
              <a:buChar char="•"/>
            </a:pPr>
            <a:r>
              <a:rPr lang="en-US" sz="2562" spc="2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submit "flags" as proof of solving the challenge, submitting the correct flag automatically updates the scoreboard.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346899" y="573859"/>
            <a:ext cx="1229257" cy="1571144"/>
            <a:chOff x="0" y="0"/>
            <a:chExt cx="1639010" cy="2094859"/>
          </a:xfrm>
        </p:grpSpPr>
        <p:sp>
          <p:nvSpPr>
            <p:cNvPr id="12" name="Freeform 12"/>
            <p:cNvSpPr/>
            <p:nvPr/>
          </p:nvSpPr>
          <p:spPr>
            <a:xfrm>
              <a:off x="111468" y="0"/>
              <a:ext cx="1416073" cy="1483446"/>
            </a:xfrm>
            <a:custGeom>
              <a:avLst/>
              <a:gdLst/>
              <a:ahLst/>
              <a:cxnLst/>
              <a:rect l="l" t="t" r="r" b="b"/>
              <a:pathLst>
                <a:path w="1416073" h="1483446">
                  <a:moveTo>
                    <a:pt x="0" y="0"/>
                  </a:moveTo>
                  <a:lnTo>
                    <a:pt x="1416074" y="0"/>
                  </a:lnTo>
                  <a:lnTo>
                    <a:pt x="1416074" y="1483446"/>
                  </a:lnTo>
                  <a:lnTo>
                    <a:pt x="0" y="1483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609477"/>
              <a:ext cx="1639010" cy="485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31"/>
                </a:lnSpc>
                <a:spcBef>
                  <a:spcPct val="0"/>
                </a:spcBef>
              </a:pPr>
              <a:r>
                <a:rPr lang="en-US" sz="1093">
                  <a:solidFill>
                    <a:srgbClr val="FFFFFF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Yemeni Students Community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071645"/>
            <a:ext cx="19295041" cy="13392898"/>
            <a:chOff x="0" y="0"/>
            <a:chExt cx="25726721" cy="17857197"/>
          </a:xfrm>
        </p:grpSpPr>
        <p:sp>
          <p:nvSpPr>
            <p:cNvPr id="3" name="Freeform 3"/>
            <p:cNvSpPr/>
            <p:nvPr/>
          </p:nvSpPr>
          <p:spPr>
            <a:xfrm>
              <a:off x="0" y="2790926"/>
              <a:ext cx="24548799" cy="13791460"/>
            </a:xfrm>
            <a:custGeom>
              <a:avLst/>
              <a:gdLst/>
              <a:ahLst/>
              <a:cxnLst/>
              <a:rect l="l" t="t" r="r" b="b"/>
              <a:pathLst>
                <a:path w="24548799" h="13791460">
                  <a:moveTo>
                    <a:pt x="0" y="0"/>
                  </a:moveTo>
                  <a:lnTo>
                    <a:pt x="24548799" y="0"/>
                  </a:lnTo>
                  <a:lnTo>
                    <a:pt x="24548799" y="13791460"/>
                  </a:lnTo>
                  <a:lnTo>
                    <a:pt x="0" y="13791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-5400000">
              <a:off x="-1036656" y="1263528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21408397" y="13538874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892104" y="1216226"/>
            <a:ext cx="8287083" cy="70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78"/>
              </a:lnSpc>
            </a:pPr>
            <a:r>
              <a:rPr lang="en-US" sz="4127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CTF CHALLENGE CATEGORIES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24042" y="4378367"/>
            <a:ext cx="6132742" cy="78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427" b="1">
                <a:solidFill>
                  <a:srgbClr val="8CFF9A"/>
                </a:solidFill>
                <a:latin typeface="Tomorrow Bold"/>
                <a:ea typeface="Tomorrow Bold"/>
                <a:cs typeface="Tomorrow Bold"/>
                <a:sym typeface="Tomorrow Bold"/>
              </a:rPr>
              <a:t>CRYPTOGRAPHY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042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SOLVING ENCRYPTION AND DECODING PUZZLES.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76321" y="4379770"/>
            <a:ext cx="7061250" cy="115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sz="2437" b="1">
                <a:solidFill>
                  <a:srgbClr val="8CFF9A"/>
                </a:solidFill>
                <a:latin typeface="Tomorrow Bold"/>
                <a:ea typeface="Tomorrow Bold"/>
                <a:cs typeface="Tomorrow Bold"/>
                <a:sym typeface="Tomorrow Bold"/>
              </a:rPr>
              <a:t>STEGANOGRAPHY</a:t>
            </a:r>
          </a:p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5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HIDING AND EXTRACTING DATA FROM IMAGES, AUDIO, ETC.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37501" y="8428647"/>
            <a:ext cx="6705823" cy="78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427" b="1">
                <a:solidFill>
                  <a:srgbClr val="8CFF9A"/>
                </a:solidFill>
                <a:latin typeface="Tomorrow Bold"/>
                <a:ea typeface="Tomorrow Bold"/>
                <a:cs typeface="Tomorrow Bold"/>
                <a:sym typeface="Tomorrow Bold"/>
              </a:rPr>
              <a:t>WEB SECURITY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042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EXPLOITING VULNERABILITIES IN WEB APPLICATIONS.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1643" y="2691745"/>
            <a:ext cx="6497538" cy="79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sz="2437" b="1">
                <a:solidFill>
                  <a:srgbClr val="8CFF9A"/>
                </a:solidFill>
                <a:latin typeface="Tomorrow Bold"/>
                <a:ea typeface="Tomorrow Bold"/>
                <a:cs typeface="Tomorrow Bold"/>
                <a:sym typeface="Tomorrow Bold"/>
              </a:rPr>
              <a:t>FORENSICS</a:t>
            </a:r>
          </a:p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5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ANALYZING DIGITAL EVIDENCE LIKE LOGS OR FILES.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98264" y="6429744"/>
            <a:ext cx="6617364" cy="78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427" b="1">
                <a:solidFill>
                  <a:srgbClr val="8CFF9A"/>
                </a:solidFill>
                <a:latin typeface="Tomorrow Bold"/>
                <a:ea typeface="Tomorrow Bold"/>
                <a:cs typeface="Tomorrow Bold"/>
                <a:sym typeface="Tomorrow Bold"/>
              </a:rPr>
              <a:t>REVERSE ENGINEERING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042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ANALYZING AND UNDERSTANDING COMPILED CODE.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71999" y="8428647"/>
            <a:ext cx="7069894" cy="78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427" b="1">
                <a:solidFill>
                  <a:srgbClr val="8CFF9A"/>
                </a:solidFill>
                <a:latin typeface="Tomorrow Bold"/>
                <a:ea typeface="Tomorrow Bold"/>
                <a:cs typeface="Tomorrow Bold"/>
                <a:sym typeface="Tomorrow Bold"/>
              </a:rPr>
              <a:t>BINARY EXPLOITATION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042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FINDING AND EXPLOITING VULNERABILITIES IN BINARIES.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43852" y="2701270"/>
            <a:ext cx="5926187" cy="79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sz="2437" b="1">
                <a:solidFill>
                  <a:srgbClr val="8CFF9A"/>
                </a:solidFill>
                <a:latin typeface="Tomorrow Bold"/>
                <a:ea typeface="Tomorrow Bold"/>
                <a:cs typeface="Tomorrow Bold"/>
                <a:sym typeface="Tomorrow Bold"/>
              </a:rPr>
              <a:t>MISCELLANEOUS</a:t>
            </a:r>
          </a:p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5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UNIQUE CHALLENGES MIXING VARIOUS SKILLS.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0342" y="6055697"/>
            <a:ext cx="7220142" cy="1477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2"/>
              </a:lnSpc>
              <a:spcBef>
                <a:spcPct val="0"/>
              </a:spcBef>
            </a:pPr>
            <a:r>
              <a:rPr lang="en-US" sz="2423" b="1">
                <a:solidFill>
                  <a:srgbClr val="8CFF9A"/>
                </a:solidFill>
                <a:latin typeface="Tomorrow Bold"/>
                <a:ea typeface="Tomorrow Bold"/>
                <a:cs typeface="Tomorrow Bold"/>
                <a:sym typeface="Tomorrow Bold"/>
              </a:rPr>
              <a:t>OSINT (OPEN SOURCE INTELLIGENCE)</a:t>
            </a:r>
          </a:p>
          <a:p>
            <a:pPr algn="ctr">
              <a:lnSpc>
                <a:spcPts val="2832"/>
              </a:lnSpc>
              <a:spcBef>
                <a:spcPct val="0"/>
              </a:spcBef>
            </a:pPr>
            <a:r>
              <a:rPr lang="en-US" sz="2023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USE OF PUBLICLY AVAILABLE INFORMATION FROM WEBSITES, SOCIAL MEDIA, AND PUBLIC RECORDS FOR  INVESTIGATIVE PURPOSES.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94414" y="1871324"/>
            <a:ext cx="2899172" cy="38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2"/>
              </a:lnSpc>
              <a:spcBef>
                <a:spcPct val="0"/>
              </a:spcBef>
            </a:pPr>
            <a:r>
              <a:rPr lang="en-US" sz="2223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(JEOPARDY-STYLE)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6346899" y="573859"/>
            <a:ext cx="1229257" cy="1571144"/>
            <a:chOff x="0" y="0"/>
            <a:chExt cx="1639010" cy="2094859"/>
          </a:xfrm>
        </p:grpSpPr>
        <p:sp>
          <p:nvSpPr>
            <p:cNvPr id="17" name="Freeform 17"/>
            <p:cNvSpPr/>
            <p:nvPr/>
          </p:nvSpPr>
          <p:spPr>
            <a:xfrm>
              <a:off x="111468" y="0"/>
              <a:ext cx="1416073" cy="1483446"/>
            </a:xfrm>
            <a:custGeom>
              <a:avLst/>
              <a:gdLst/>
              <a:ahLst/>
              <a:cxnLst/>
              <a:rect l="l" t="t" r="r" b="b"/>
              <a:pathLst>
                <a:path w="1416073" h="1483446">
                  <a:moveTo>
                    <a:pt x="0" y="0"/>
                  </a:moveTo>
                  <a:lnTo>
                    <a:pt x="1416074" y="0"/>
                  </a:lnTo>
                  <a:lnTo>
                    <a:pt x="1416074" y="1483446"/>
                  </a:lnTo>
                  <a:lnTo>
                    <a:pt x="0" y="1483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609477"/>
              <a:ext cx="1639010" cy="485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31"/>
                </a:lnSpc>
                <a:spcBef>
                  <a:spcPct val="0"/>
                </a:spcBef>
              </a:pPr>
              <a:r>
                <a:rPr lang="en-US" sz="1093">
                  <a:solidFill>
                    <a:srgbClr val="FFFFFF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Yemeni Students Community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071645"/>
            <a:ext cx="19295041" cy="13392898"/>
            <a:chOff x="0" y="0"/>
            <a:chExt cx="25726721" cy="17857197"/>
          </a:xfrm>
        </p:grpSpPr>
        <p:sp>
          <p:nvSpPr>
            <p:cNvPr id="3" name="Freeform 3"/>
            <p:cNvSpPr/>
            <p:nvPr/>
          </p:nvSpPr>
          <p:spPr>
            <a:xfrm>
              <a:off x="0" y="2790926"/>
              <a:ext cx="24548799" cy="13791460"/>
            </a:xfrm>
            <a:custGeom>
              <a:avLst/>
              <a:gdLst/>
              <a:ahLst/>
              <a:cxnLst/>
              <a:rect l="l" t="t" r="r" b="b"/>
              <a:pathLst>
                <a:path w="24548799" h="13791460">
                  <a:moveTo>
                    <a:pt x="0" y="0"/>
                  </a:moveTo>
                  <a:lnTo>
                    <a:pt x="24548799" y="0"/>
                  </a:lnTo>
                  <a:lnTo>
                    <a:pt x="24548799" y="13791460"/>
                  </a:lnTo>
                  <a:lnTo>
                    <a:pt x="0" y="13791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-5400000">
              <a:off x="-1036656" y="1263528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21408397" y="13538874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0154" y="-2071645"/>
            <a:ext cx="19124886" cy="13392898"/>
            <a:chOff x="0" y="0"/>
            <a:chExt cx="25499848" cy="17857197"/>
          </a:xfrm>
        </p:grpSpPr>
        <p:sp>
          <p:nvSpPr>
            <p:cNvPr id="7" name="Freeform 7"/>
            <p:cNvSpPr/>
            <p:nvPr/>
          </p:nvSpPr>
          <p:spPr>
            <a:xfrm rot="-5400000">
              <a:off x="-1263528" y="1263528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1" y="0"/>
                  </a:lnTo>
                  <a:lnTo>
                    <a:pt x="5581851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 rot="-5400000">
              <a:off x="21181525" y="13538874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050241" y="1328499"/>
            <a:ext cx="12187517" cy="70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78"/>
              </a:lnSpc>
            </a:pPr>
            <a:r>
              <a:rPr lang="en-US" sz="4127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IMPORTANCE OF CAPTURE THE FLAG (CTF) ?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63031" y="2618050"/>
            <a:ext cx="13049214" cy="7404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2703" lvl="1" indent="-276352" algn="l">
              <a:lnSpc>
                <a:spcPts val="3942"/>
              </a:lnSpc>
              <a:buFont typeface="Arial"/>
              <a:buChar char="•"/>
            </a:pPr>
            <a:r>
              <a:rPr lang="en-US" sz="2559" b="1" spc="20">
                <a:solidFill>
                  <a:srgbClr val="8CFF9A"/>
                </a:solidFill>
                <a:latin typeface="DM Sans Bold"/>
                <a:ea typeface="DM Sans Bold"/>
                <a:cs typeface="DM Sans Bold"/>
                <a:sym typeface="DM Sans Bold"/>
              </a:rPr>
              <a:t>Practical Learning:</a:t>
            </a:r>
            <a:r>
              <a:rPr lang="en-US" sz="2559" b="1" spc="2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559" spc="2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Provides real-world experience with cybersecurity tools and prepares participants for actual cyberattacks.</a:t>
            </a:r>
          </a:p>
          <a:p>
            <a:pPr algn="l">
              <a:lnSpc>
                <a:spcPts val="3942"/>
              </a:lnSpc>
            </a:pPr>
            <a:endParaRPr lang="en-US" sz="2559" spc="2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52703" lvl="1" indent="-276352" algn="l">
              <a:lnSpc>
                <a:spcPts val="3942"/>
              </a:lnSpc>
              <a:buFont typeface="Arial"/>
              <a:buChar char="•"/>
            </a:pPr>
            <a:r>
              <a:rPr lang="en-US" sz="2559" b="1" spc="20">
                <a:solidFill>
                  <a:srgbClr val="8CFF9A"/>
                </a:solidFill>
                <a:latin typeface="DM Sans Bold"/>
                <a:ea typeface="DM Sans Bold"/>
                <a:cs typeface="DM Sans Bold"/>
                <a:sym typeface="DM Sans Bold"/>
              </a:rPr>
              <a:t>Find Weaknesses:</a:t>
            </a:r>
            <a:r>
              <a:rPr lang="en-US" sz="2559" b="1" spc="2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559" spc="2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Helps identify system vulnerabilities and enhances skills in areas like encryption and hacking.</a:t>
            </a:r>
          </a:p>
          <a:p>
            <a:pPr algn="l">
              <a:lnSpc>
                <a:spcPts val="3942"/>
              </a:lnSpc>
            </a:pPr>
            <a:endParaRPr lang="en-US" sz="2559" spc="2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52703" lvl="1" indent="-276352" algn="l">
              <a:lnSpc>
                <a:spcPts val="3942"/>
              </a:lnSpc>
              <a:buFont typeface="Arial"/>
              <a:buChar char="•"/>
            </a:pPr>
            <a:r>
              <a:rPr lang="en-US" sz="2559" b="1" spc="20">
                <a:solidFill>
                  <a:srgbClr val="8CFF9A"/>
                </a:solidFill>
                <a:latin typeface="DM Sans Bold"/>
                <a:ea typeface="DM Sans Bold"/>
                <a:cs typeface="DM Sans Bold"/>
                <a:sym typeface="DM Sans Bold"/>
              </a:rPr>
              <a:t>Skill Improvement &amp; Security Awareness:</a:t>
            </a:r>
            <a:r>
              <a:rPr lang="en-US" sz="2559" b="1" spc="2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559" spc="2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Improves defense mechanisms and raises awareness about the importance of online security.</a:t>
            </a:r>
          </a:p>
          <a:p>
            <a:pPr algn="l">
              <a:lnSpc>
                <a:spcPts val="3942"/>
              </a:lnSpc>
            </a:pPr>
            <a:endParaRPr lang="en-US" sz="2559" spc="2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52703" lvl="1" indent="-276352" algn="l">
              <a:lnSpc>
                <a:spcPts val="3942"/>
              </a:lnSpc>
              <a:buFont typeface="Arial"/>
              <a:buChar char="•"/>
            </a:pPr>
            <a:r>
              <a:rPr lang="en-US" sz="2559" b="1" spc="20">
                <a:solidFill>
                  <a:srgbClr val="8CFF9A"/>
                </a:solidFill>
                <a:latin typeface="DM Sans Bold"/>
                <a:ea typeface="DM Sans Bold"/>
                <a:cs typeface="DM Sans Bold"/>
                <a:sym typeface="DM Sans Bold"/>
              </a:rPr>
              <a:t>Networking :</a:t>
            </a:r>
            <a:r>
              <a:rPr lang="en-US" sz="2559" b="1" spc="2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559" spc="2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Connects you with professionals in the field and showcases essential skills for cybersecurity jobs.</a:t>
            </a:r>
          </a:p>
          <a:p>
            <a:pPr algn="l">
              <a:lnSpc>
                <a:spcPts val="3942"/>
              </a:lnSpc>
            </a:pPr>
            <a:endParaRPr lang="en-US" sz="2559" spc="2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52703" lvl="1" indent="-276352" algn="l">
              <a:lnSpc>
                <a:spcPts val="3942"/>
              </a:lnSpc>
              <a:buFont typeface="Arial"/>
              <a:buChar char="•"/>
            </a:pPr>
            <a:r>
              <a:rPr lang="en-US" sz="2559" b="1" spc="20">
                <a:solidFill>
                  <a:srgbClr val="8CFF9A"/>
                </a:solidFill>
                <a:latin typeface="DM Sans Bold"/>
                <a:ea typeface="DM Sans Bold"/>
                <a:cs typeface="DM Sans Bold"/>
                <a:sym typeface="DM Sans Bold"/>
              </a:rPr>
              <a:t>Challenge-Based Learning:</a:t>
            </a:r>
            <a:r>
              <a:rPr lang="en-US" sz="2559" b="1" spc="2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559" spc="2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Encourages learning through problem-solving in practical, competitive environments.</a:t>
            </a:r>
          </a:p>
          <a:p>
            <a:pPr algn="l">
              <a:lnSpc>
                <a:spcPts val="3942"/>
              </a:lnSpc>
            </a:pPr>
            <a:endParaRPr lang="en-US" sz="2559" spc="2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6346899" y="573859"/>
            <a:ext cx="1229257" cy="1571144"/>
            <a:chOff x="0" y="0"/>
            <a:chExt cx="1639010" cy="2094859"/>
          </a:xfrm>
        </p:grpSpPr>
        <p:sp>
          <p:nvSpPr>
            <p:cNvPr id="12" name="Freeform 12"/>
            <p:cNvSpPr/>
            <p:nvPr/>
          </p:nvSpPr>
          <p:spPr>
            <a:xfrm>
              <a:off x="111468" y="0"/>
              <a:ext cx="1416073" cy="1483446"/>
            </a:xfrm>
            <a:custGeom>
              <a:avLst/>
              <a:gdLst/>
              <a:ahLst/>
              <a:cxnLst/>
              <a:rect l="l" t="t" r="r" b="b"/>
              <a:pathLst>
                <a:path w="1416073" h="1483446">
                  <a:moveTo>
                    <a:pt x="0" y="0"/>
                  </a:moveTo>
                  <a:lnTo>
                    <a:pt x="1416074" y="0"/>
                  </a:lnTo>
                  <a:lnTo>
                    <a:pt x="1416074" y="1483446"/>
                  </a:lnTo>
                  <a:lnTo>
                    <a:pt x="0" y="1483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609477"/>
              <a:ext cx="1639010" cy="485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31"/>
                </a:lnSpc>
                <a:spcBef>
                  <a:spcPct val="0"/>
                </a:spcBef>
              </a:pPr>
              <a:r>
                <a:rPr lang="en-US" sz="1093">
                  <a:solidFill>
                    <a:srgbClr val="FFFFFF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Yemeni Students Community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071645"/>
            <a:ext cx="19295041" cy="13392898"/>
            <a:chOff x="0" y="0"/>
            <a:chExt cx="25726721" cy="17857197"/>
          </a:xfrm>
        </p:grpSpPr>
        <p:sp>
          <p:nvSpPr>
            <p:cNvPr id="3" name="Freeform 3"/>
            <p:cNvSpPr/>
            <p:nvPr/>
          </p:nvSpPr>
          <p:spPr>
            <a:xfrm>
              <a:off x="0" y="2790926"/>
              <a:ext cx="24548799" cy="13791460"/>
            </a:xfrm>
            <a:custGeom>
              <a:avLst/>
              <a:gdLst/>
              <a:ahLst/>
              <a:cxnLst/>
              <a:rect l="l" t="t" r="r" b="b"/>
              <a:pathLst>
                <a:path w="24548799" h="13791460">
                  <a:moveTo>
                    <a:pt x="0" y="0"/>
                  </a:moveTo>
                  <a:lnTo>
                    <a:pt x="24548799" y="0"/>
                  </a:lnTo>
                  <a:lnTo>
                    <a:pt x="24548799" y="13791460"/>
                  </a:lnTo>
                  <a:lnTo>
                    <a:pt x="0" y="13791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-5400000">
              <a:off x="-1036656" y="1263528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21408397" y="13538874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24332" y="3542710"/>
            <a:ext cx="4639337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0"/>
              </a:lnSpc>
            </a:pPr>
            <a:r>
              <a:rPr lang="en-US" sz="15000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Q&amp;A</a:t>
            </a:r>
          </a:p>
        </p:txBody>
      </p:sp>
      <p:sp>
        <p:nvSpPr>
          <p:cNvPr id="7" name="Freeform 7"/>
          <p:cNvSpPr/>
          <p:nvPr/>
        </p:nvSpPr>
        <p:spPr>
          <a:xfrm>
            <a:off x="8536129" y="428428"/>
            <a:ext cx="1215742" cy="1273583"/>
          </a:xfrm>
          <a:custGeom>
            <a:avLst/>
            <a:gdLst/>
            <a:ahLst/>
            <a:cxnLst/>
            <a:rect l="l" t="t" r="r" b="b"/>
            <a:pathLst>
              <a:path w="1215742" h="1273583">
                <a:moveTo>
                  <a:pt x="0" y="0"/>
                </a:moveTo>
                <a:lnTo>
                  <a:pt x="1215742" y="0"/>
                </a:lnTo>
                <a:lnTo>
                  <a:pt x="1215742" y="1273583"/>
                </a:lnTo>
                <a:lnTo>
                  <a:pt x="0" y="12735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440430" y="1815695"/>
            <a:ext cx="1407139" cy="411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"/>
              </a:lnSpc>
              <a:spcBef>
                <a:spcPct val="0"/>
              </a:spcBef>
            </a:pPr>
            <a:r>
              <a:rPr lang="en-US" sz="1251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Yemeni Students Community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071645"/>
            <a:ext cx="19295041" cy="13392898"/>
            <a:chOff x="0" y="0"/>
            <a:chExt cx="25726721" cy="17857197"/>
          </a:xfrm>
        </p:grpSpPr>
        <p:sp>
          <p:nvSpPr>
            <p:cNvPr id="3" name="Freeform 3"/>
            <p:cNvSpPr/>
            <p:nvPr/>
          </p:nvSpPr>
          <p:spPr>
            <a:xfrm>
              <a:off x="0" y="2790926"/>
              <a:ext cx="24548799" cy="13791460"/>
            </a:xfrm>
            <a:custGeom>
              <a:avLst/>
              <a:gdLst/>
              <a:ahLst/>
              <a:cxnLst/>
              <a:rect l="l" t="t" r="r" b="b"/>
              <a:pathLst>
                <a:path w="24548799" h="13791460">
                  <a:moveTo>
                    <a:pt x="0" y="0"/>
                  </a:moveTo>
                  <a:lnTo>
                    <a:pt x="24548799" y="0"/>
                  </a:lnTo>
                  <a:lnTo>
                    <a:pt x="24548799" y="13791460"/>
                  </a:lnTo>
                  <a:lnTo>
                    <a:pt x="0" y="13791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-5400000">
              <a:off x="-1036656" y="1263528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21408397" y="13538874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046481" y="3714750"/>
            <a:ext cx="6195038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0"/>
              </a:lnSpc>
            </a:pPr>
            <a:r>
              <a:rPr lang="en-US" sz="15000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DEMO</a:t>
            </a:r>
          </a:p>
        </p:txBody>
      </p:sp>
      <p:sp>
        <p:nvSpPr>
          <p:cNvPr id="7" name="Freeform 7"/>
          <p:cNvSpPr/>
          <p:nvPr/>
        </p:nvSpPr>
        <p:spPr>
          <a:xfrm>
            <a:off x="8536129" y="428428"/>
            <a:ext cx="1215742" cy="1273583"/>
          </a:xfrm>
          <a:custGeom>
            <a:avLst/>
            <a:gdLst/>
            <a:ahLst/>
            <a:cxnLst/>
            <a:rect l="l" t="t" r="r" b="b"/>
            <a:pathLst>
              <a:path w="1215742" h="1273583">
                <a:moveTo>
                  <a:pt x="0" y="0"/>
                </a:moveTo>
                <a:lnTo>
                  <a:pt x="1215742" y="0"/>
                </a:lnTo>
                <a:lnTo>
                  <a:pt x="1215742" y="1273583"/>
                </a:lnTo>
                <a:lnTo>
                  <a:pt x="0" y="12735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440430" y="1815695"/>
            <a:ext cx="1407139" cy="411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"/>
              </a:lnSpc>
              <a:spcBef>
                <a:spcPct val="0"/>
              </a:spcBef>
            </a:pPr>
            <a:r>
              <a:rPr lang="en-US" sz="1251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Yemeni Students Community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071645"/>
            <a:ext cx="19295041" cy="13392898"/>
            <a:chOff x="0" y="0"/>
            <a:chExt cx="25726721" cy="17857197"/>
          </a:xfrm>
        </p:grpSpPr>
        <p:sp>
          <p:nvSpPr>
            <p:cNvPr id="3" name="Freeform 3"/>
            <p:cNvSpPr/>
            <p:nvPr/>
          </p:nvSpPr>
          <p:spPr>
            <a:xfrm>
              <a:off x="0" y="2790926"/>
              <a:ext cx="24548799" cy="13791460"/>
            </a:xfrm>
            <a:custGeom>
              <a:avLst/>
              <a:gdLst/>
              <a:ahLst/>
              <a:cxnLst/>
              <a:rect l="l" t="t" r="r" b="b"/>
              <a:pathLst>
                <a:path w="24548799" h="13791460">
                  <a:moveTo>
                    <a:pt x="0" y="0"/>
                  </a:moveTo>
                  <a:lnTo>
                    <a:pt x="24548799" y="0"/>
                  </a:lnTo>
                  <a:lnTo>
                    <a:pt x="24548799" y="13791460"/>
                  </a:lnTo>
                  <a:lnTo>
                    <a:pt x="0" y="13791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-5400000">
              <a:off x="-1036656" y="1263528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21408397" y="13538874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655364" y="5697293"/>
            <a:ext cx="12977272" cy="174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387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 believe there is a password hidden and a file as well. Can you confirm it?</a:t>
            </a:r>
          </a:p>
          <a:p>
            <a:pPr algn="ctr">
              <a:lnSpc>
                <a:spcPts val="3051"/>
              </a:lnSpc>
            </a:pPr>
            <a:r>
              <a:rPr lang="en-US" sz="217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https://drive.google.com/drive/folders/1aOunVhylqM1p0FXAFZF94ZZINyHYgANg?usp=sharing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97891" y="2026834"/>
            <a:ext cx="6292218" cy="1917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67"/>
              </a:lnSpc>
            </a:pPr>
            <a:r>
              <a:rPr lang="en-US" sz="11190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Exif Info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68330" y="4508450"/>
            <a:ext cx="4751339" cy="497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92"/>
              </a:lnSpc>
            </a:pPr>
            <a:r>
              <a:rPr lang="en-US" sz="2923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CATEGORY: </a:t>
            </a:r>
            <a:r>
              <a:rPr lang="en-US" sz="2923" b="1">
                <a:solidFill>
                  <a:srgbClr val="8CFF9A"/>
                </a:solidFill>
                <a:latin typeface="Tomorrow Bold"/>
                <a:ea typeface="Tomorrow Bold"/>
                <a:cs typeface="Tomorrow Bold"/>
                <a:sym typeface="Tomorrow Bold"/>
              </a:rPr>
              <a:t>FORENSICS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55364" y="7875946"/>
            <a:ext cx="12977272" cy="438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0"/>
              </a:lnSpc>
            </a:pPr>
            <a:r>
              <a:rPr lang="en-US" sz="259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flag format: YSC{flag}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29261" y="752511"/>
            <a:ext cx="1229478" cy="495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92"/>
              </a:lnSpc>
            </a:pPr>
            <a:r>
              <a:rPr lang="en-US" sz="2923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DEMO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346899" y="573859"/>
            <a:ext cx="1229257" cy="1571144"/>
            <a:chOff x="0" y="0"/>
            <a:chExt cx="1639010" cy="2094859"/>
          </a:xfrm>
        </p:grpSpPr>
        <p:sp>
          <p:nvSpPr>
            <p:cNvPr id="12" name="Freeform 12"/>
            <p:cNvSpPr/>
            <p:nvPr/>
          </p:nvSpPr>
          <p:spPr>
            <a:xfrm>
              <a:off x="111468" y="0"/>
              <a:ext cx="1416073" cy="1483446"/>
            </a:xfrm>
            <a:custGeom>
              <a:avLst/>
              <a:gdLst/>
              <a:ahLst/>
              <a:cxnLst/>
              <a:rect l="l" t="t" r="r" b="b"/>
              <a:pathLst>
                <a:path w="1416073" h="1483446">
                  <a:moveTo>
                    <a:pt x="0" y="0"/>
                  </a:moveTo>
                  <a:lnTo>
                    <a:pt x="1416074" y="0"/>
                  </a:lnTo>
                  <a:lnTo>
                    <a:pt x="1416074" y="1483446"/>
                  </a:lnTo>
                  <a:lnTo>
                    <a:pt x="0" y="1483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609477"/>
              <a:ext cx="1639010" cy="485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31"/>
                </a:lnSpc>
                <a:spcBef>
                  <a:spcPct val="0"/>
                </a:spcBef>
              </a:pPr>
              <a:r>
                <a:rPr lang="en-US" sz="1093">
                  <a:solidFill>
                    <a:srgbClr val="FFFFFF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Yemeni Students Community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071645"/>
            <a:ext cx="19295041" cy="13392898"/>
            <a:chOff x="0" y="0"/>
            <a:chExt cx="25726721" cy="17857197"/>
          </a:xfrm>
        </p:grpSpPr>
        <p:sp>
          <p:nvSpPr>
            <p:cNvPr id="3" name="Freeform 3"/>
            <p:cNvSpPr/>
            <p:nvPr/>
          </p:nvSpPr>
          <p:spPr>
            <a:xfrm>
              <a:off x="0" y="2790926"/>
              <a:ext cx="24548799" cy="13791460"/>
            </a:xfrm>
            <a:custGeom>
              <a:avLst/>
              <a:gdLst/>
              <a:ahLst/>
              <a:cxnLst/>
              <a:rect l="l" t="t" r="r" b="b"/>
              <a:pathLst>
                <a:path w="24548799" h="13791460">
                  <a:moveTo>
                    <a:pt x="0" y="0"/>
                  </a:moveTo>
                  <a:lnTo>
                    <a:pt x="24548799" y="0"/>
                  </a:lnTo>
                  <a:lnTo>
                    <a:pt x="24548799" y="13791460"/>
                  </a:lnTo>
                  <a:lnTo>
                    <a:pt x="0" y="13791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-5400000">
              <a:off x="-1036656" y="1263528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21408397" y="13538874"/>
              <a:ext cx="5581852" cy="3054795"/>
            </a:xfrm>
            <a:custGeom>
              <a:avLst/>
              <a:gdLst/>
              <a:ahLst/>
              <a:cxnLst/>
              <a:rect l="l" t="t" r="r" b="b"/>
              <a:pathLst>
                <a:path w="5581852" h="3054795">
                  <a:moveTo>
                    <a:pt x="0" y="0"/>
                  </a:moveTo>
                  <a:lnTo>
                    <a:pt x="5581852" y="0"/>
                  </a:lnTo>
                  <a:lnTo>
                    <a:pt x="5581852" y="3054795"/>
                  </a:lnTo>
                  <a:lnTo>
                    <a:pt x="0" y="3054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35849" y="5652628"/>
            <a:ext cx="12977272" cy="2006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387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 encrypted my flag using the 'YSC' key. I bet you know which cipher I used.</a:t>
            </a:r>
          </a:p>
          <a:p>
            <a:pPr algn="ctr">
              <a:lnSpc>
                <a:spcPts val="5431"/>
              </a:lnSpc>
            </a:pPr>
            <a:r>
              <a:rPr lang="en-US" sz="387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WKE{Yf_0fb_$lTGfi_k34F$_eGhj4P}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82277" y="1981534"/>
            <a:ext cx="10723446" cy="1917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67"/>
              </a:lnSpc>
            </a:pPr>
            <a:r>
              <a:rPr lang="en-US" sz="11190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French Secret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68330" y="4508450"/>
            <a:ext cx="5850356" cy="497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92"/>
              </a:lnSpc>
            </a:pPr>
            <a:r>
              <a:rPr lang="en-US" sz="2923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CATEGORY: </a:t>
            </a:r>
            <a:r>
              <a:rPr lang="en-US" sz="2923" b="1">
                <a:solidFill>
                  <a:srgbClr val="8CFF9A"/>
                </a:solidFill>
                <a:latin typeface="Tomorrow Bold"/>
                <a:ea typeface="Tomorrow Bold"/>
                <a:cs typeface="Tomorrow Bold"/>
                <a:sym typeface="Tomorrow Bold"/>
              </a:rPr>
              <a:t>CRYPTOGRAPHY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55364" y="7855852"/>
            <a:ext cx="12977272" cy="438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0"/>
              </a:lnSpc>
            </a:pPr>
            <a:r>
              <a:rPr lang="en-US" sz="259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flag format: YSC{flag}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29261" y="752511"/>
            <a:ext cx="1229478" cy="495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92"/>
              </a:lnSpc>
            </a:pPr>
            <a:r>
              <a:rPr lang="en-US" sz="2923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DEMO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346899" y="573859"/>
            <a:ext cx="1229257" cy="1571144"/>
            <a:chOff x="0" y="0"/>
            <a:chExt cx="1639010" cy="2094859"/>
          </a:xfrm>
        </p:grpSpPr>
        <p:sp>
          <p:nvSpPr>
            <p:cNvPr id="12" name="Freeform 12"/>
            <p:cNvSpPr/>
            <p:nvPr/>
          </p:nvSpPr>
          <p:spPr>
            <a:xfrm>
              <a:off x="111468" y="0"/>
              <a:ext cx="1416073" cy="1483446"/>
            </a:xfrm>
            <a:custGeom>
              <a:avLst/>
              <a:gdLst/>
              <a:ahLst/>
              <a:cxnLst/>
              <a:rect l="l" t="t" r="r" b="b"/>
              <a:pathLst>
                <a:path w="1416073" h="1483446">
                  <a:moveTo>
                    <a:pt x="0" y="0"/>
                  </a:moveTo>
                  <a:lnTo>
                    <a:pt x="1416074" y="0"/>
                  </a:lnTo>
                  <a:lnTo>
                    <a:pt x="1416074" y="1483446"/>
                  </a:lnTo>
                  <a:lnTo>
                    <a:pt x="0" y="1483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609477"/>
              <a:ext cx="1639010" cy="485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31"/>
                </a:lnSpc>
                <a:spcBef>
                  <a:spcPct val="0"/>
                </a:spcBef>
              </a:pPr>
              <a:r>
                <a:rPr lang="en-US" sz="1093">
                  <a:solidFill>
                    <a:srgbClr val="FFFFFF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Yemeni Students Community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751</Words>
  <Application>Microsoft Office PowerPoint</Application>
  <PresentationFormat>Custom</PresentationFormat>
  <Paragraphs>138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Arimo</vt:lpstr>
      <vt:lpstr>Tomorrow Bold</vt:lpstr>
      <vt:lpstr>League Spartan</vt:lpstr>
      <vt:lpstr>DM Sans Bold</vt:lpstr>
      <vt:lpstr>DM Sans</vt:lpstr>
      <vt:lpstr>Montaser Arabic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Abdulrahman/Yazen WORKSHOP slides</dc:title>
  <cp:lastModifiedBy>ABDULRAHMAN GAMIL MOHAMMED AHMED</cp:lastModifiedBy>
  <cp:revision>1</cp:revision>
  <dcterms:created xsi:type="dcterms:W3CDTF">2006-08-16T00:00:00Z</dcterms:created>
  <dcterms:modified xsi:type="dcterms:W3CDTF">2025-01-11T08:03:30Z</dcterms:modified>
  <dc:identifier>DAGYY9m0chk</dc:identifier>
</cp:coreProperties>
</file>